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3"/>
  </p:notesMasterIdLst>
  <p:handoutMasterIdLst>
    <p:handoutMasterId r:id="rId24"/>
  </p:handoutMasterIdLst>
  <p:sldIdLst>
    <p:sldId id="461" r:id="rId2"/>
    <p:sldId id="510" r:id="rId3"/>
    <p:sldId id="502" r:id="rId4"/>
    <p:sldId id="481" r:id="rId5"/>
    <p:sldId id="468" r:id="rId6"/>
    <p:sldId id="507" r:id="rId7"/>
    <p:sldId id="539" r:id="rId8"/>
    <p:sldId id="521" r:id="rId9"/>
    <p:sldId id="528" r:id="rId10"/>
    <p:sldId id="545" r:id="rId11"/>
    <p:sldId id="542" r:id="rId12"/>
    <p:sldId id="537" r:id="rId13"/>
    <p:sldId id="522" r:id="rId14"/>
    <p:sldId id="529" r:id="rId15"/>
    <p:sldId id="538" r:id="rId16"/>
    <p:sldId id="543" r:id="rId17"/>
    <p:sldId id="517" r:id="rId18"/>
    <p:sldId id="525" r:id="rId19"/>
    <p:sldId id="544" r:id="rId20"/>
    <p:sldId id="546" r:id="rId21"/>
    <p:sldId id="541" r:id="rId22"/>
  </p:sldIdLst>
  <p:sldSz cx="9144000" cy="6858000" type="screen4x3"/>
  <p:notesSz cx="7315200" cy="96012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CCFFFF"/>
    <a:srgbClr val="FF9900"/>
    <a:srgbClr val="CCFF99"/>
    <a:srgbClr val="FFFF00"/>
    <a:srgbClr val="0070B9"/>
    <a:srgbClr val="009900"/>
    <a:srgbClr val="0B5AA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59" autoAdjust="0"/>
    <p:restoredTop sz="77383" autoAdjust="0"/>
  </p:normalViewPr>
  <p:slideViewPr>
    <p:cSldViewPr>
      <p:cViewPr>
        <p:scale>
          <a:sx n="75" d="100"/>
          <a:sy n="75" d="100"/>
        </p:scale>
        <p:origin x="-2664" y="-408"/>
      </p:cViewPr>
      <p:guideLst>
        <p:guide orient="horz" pos="2304"/>
        <p:guide orient="horz" pos="816"/>
        <p:guide orient="horz" pos="3216"/>
        <p:guide orient="horz" pos="192"/>
        <p:guide pos="4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300"/>
            </a:lvl1pPr>
          </a:lstStyle>
          <a:p>
            <a:endParaRPr lang="en-US"/>
          </a:p>
        </p:txBody>
      </p:sp>
      <p:sp>
        <p:nvSpPr>
          <p:cNvPr id="77827" name="Rectangle 3"/>
          <p:cNvSpPr>
            <a:spLocks noGrp="1" noChangeArrowheads="1"/>
          </p:cNvSpPr>
          <p:nvPr>
            <p:ph type="dt" sz="quarter" idx="1"/>
          </p:nvPr>
        </p:nvSpPr>
        <p:spPr bwMode="auto">
          <a:xfrm>
            <a:off x="4142962"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300"/>
            </a:lvl1pPr>
          </a:lstStyle>
          <a:p>
            <a:endParaRPr lang="en-US"/>
          </a:p>
        </p:txBody>
      </p:sp>
      <p:sp>
        <p:nvSpPr>
          <p:cNvPr id="77828" name="Rectangle 4"/>
          <p:cNvSpPr>
            <a:spLocks noGrp="1" noChangeArrowheads="1"/>
          </p:cNvSpPr>
          <p:nvPr>
            <p:ph type="ftr" sz="quarter" idx="2"/>
          </p:nvPr>
        </p:nvSpPr>
        <p:spPr bwMode="auto">
          <a:xfrm>
            <a:off x="0" y="9120813"/>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300"/>
            </a:lvl1pPr>
          </a:lstStyle>
          <a:p>
            <a:endParaRPr lang="en-US"/>
          </a:p>
        </p:txBody>
      </p:sp>
      <p:sp>
        <p:nvSpPr>
          <p:cNvPr id="77829" name="Rectangle 5"/>
          <p:cNvSpPr>
            <a:spLocks noGrp="1" noChangeArrowheads="1"/>
          </p:cNvSpPr>
          <p:nvPr>
            <p:ph type="sldNum" sz="quarter" idx="3"/>
          </p:nvPr>
        </p:nvSpPr>
        <p:spPr bwMode="auto">
          <a:xfrm>
            <a:off x="4142962" y="9120813"/>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300"/>
            </a:lvl1pPr>
          </a:lstStyle>
          <a:p>
            <a:fld id="{9CF9B5FB-60D9-4061-9753-8FBAD99E8C96}" type="slidenum">
              <a:rPr lang="en-US"/>
              <a:pPr/>
              <a:t>‹#›</a:t>
            </a:fld>
            <a:endParaRPr lang="en-US"/>
          </a:p>
        </p:txBody>
      </p:sp>
    </p:spTree>
    <p:extLst>
      <p:ext uri="{BB962C8B-B14F-4D97-AF65-F5344CB8AC3E}">
        <p14:creationId xmlns:p14="http://schemas.microsoft.com/office/powerpoint/2010/main" val="3552679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defTabSz="966621">
              <a:defRPr sz="1300"/>
            </a:lvl1pPr>
          </a:lstStyle>
          <a:p>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algn="r" defTabSz="966621">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defTabSz="966621">
              <a:defRPr sz="1300"/>
            </a:lvl1pPr>
          </a:lstStyle>
          <a:p>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algn="r" defTabSz="966621">
              <a:defRPr sz="1300"/>
            </a:lvl1pPr>
          </a:lstStyle>
          <a:p>
            <a:fld id="{F7C16EBA-041E-4BED-8F20-BAC96A772235}" type="slidenum">
              <a:rPr lang="en-US"/>
              <a:pPr/>
              <a:t>‹#›</a:t>
            </a:fld>
            <a:endParaRPr lang="en-US"/>
          </a:p>
        </p:txBody>
      </p:sp>
    </p:spTree>
    <p:extLst>
      <p:ext uri="{BB962C8B-B14F-4D97-AF65-F5344CB8AC3E}">
        <p14:creationId xmlns:p14="http://schemas.microsoft.com/office/powerpoint/2010/main" val="2516465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defTabSz="964974"/>
            <a:fld id="{F192029A-518D-492B-AF93-C18DDDA10497}" type="slidenum">
              <a:rPr lang="en-US" smtClean="0">
                <a:latin typeface="Arial" pitchFamily="34" charset="0"/>
              </a:rPr>
              <a:pPr defTabSz="964974"/>
              <a:t>0</a:t>
            </a:fld>
            <a:endParaRPr lang="en-US" dirty="0" smtClean="0">
              <a:latin typeface="Arial"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marL="237127" indent="-237127" defTabSz="948507">
              <a:defRPr/>
            </a:pPr>
            <a:r>
              <a:rPr lang="en-US" dirty="0" smtClean="0">
                <a:latin typeface="Arial" pitchFamily="34" charset="0"/>
                <a:ea typeface="ＭＳ Ｐゴシック"/>
              </a:rPr>
              <a:t>Nov</a:t>
            </a:r>
            <a:r>
              <a:rPr lang="en-US" baseline="0" dirty="0" smtClean="0">
                <a:latin typeface="Arial" pitchFamily="34" charset="0"/>
                <a:ea typeface="ＭＳ Ｐゴシック"/>
              </a:rPr>
              <a:t> 15 2012 </a:t>
            </a:r>
            <a:r>
              <a:rPr lang="en-US" baseline="0" dirty="0" err="1" smtClean="0">
                <a:latin typeface="Arial" pitchFamily="34" charset="0"/>
                <a:ea typeface="ＭＳ Ｐゴシック"/>
              </a:rPr>
              <a:t>webnair</a:t>
            </a:r>
            <a:r>
              <a:rPr lang="en-US" baseline="0" dirty="0" smtClean="0">
                <a:latin typeface="Arial" pitchFamily="34" charset="0"/>
                <a:ea typeface="ＭＳ Ｐゴシック"/>
              </a:rPr>
              <a:t> </a:t>
            </a:r>
          </a:p>
          <a:p>
            <a:pPr marL="237127" indent="-237127" defTabSz="948507">
              <a:defRPr/>
            </a:pPr>
            <a:r>
              <a:rPr lang="en-US" baseline="0" dirty="0" smtClean="0">
                <a:latin typeface="Arial" pitchFamily="34" charset="0"/>
                <a:ea typeface="ＭＳ Ｐゴシック"/>
              </a:rPr>
              <a:t>to National Cancer Institute (NCI)</a:t>
            </a:r>
          </a:p>
          <a:p>
            <a:pPr marL="237127" indent="-237127" defTabSz="948507">
              <a:defRPr/>
            </a:pPr>
            <a:r>
              <a:rPr lang="en-US" baseline="0" dirty="0" smtClean="0">
                <a:latin typeface="Arial" pitchFamily="34" charset="0"/>
                <a:ea typeface="ＭＳ Ｐゴシック"/>
              </a:rPr>
              <a:t>National Cancer Informatics Program (</a:t>
            </a:r>
            <a:r>
              <a:rPr lang="en-US" baseline="0" dirty="0" err="1" smtClean="0">
                <a:latin typeface="Arial" pitchFamily="34" charset="0"/>
                <a:ea typeface="ＭＳ Ｐゴシック"/>
              </a:rPr>
              <a:t>NCIP</a:t>
            </a:r>
            <a:r>
              <a:rPr lang="en-US" baseline="0" dirty="0" smtClean="0">
                <a:latin typeface="Arial" pitchFamily="34" charset="0"/>
                <a:ea typeface="ＭＳ Ｐゴシック"/>
              </a:rPr>
              <a:t>)</a:t>
            </a:r>
          </a:p>
          <a:p>
            <a:pPr marL="237127" indent="-237127" defTabSz="948507">
              <a:defRPr/>
            </a:pPr>
            <a:r>
              <a:rPr lang="en-US" baseline="0" dirty="0" smtClean="0">
                <a:latin typeface="Arial" pitchFamily="34" charset="0"/>
                <a:ea typeface="ＭＳ Ｐゴシック"/>
              </a:rPr>
              <a:t>Nanotechnology Working Group </a:t>
            </a:r>
          </a:p>
          <a:p>
            <a:pPr marL="237127" indent="-237127" defTabSz="948507">
              <a:defRPr/>
            </a:pPr>
            <a:endParaRPr lang="en-US" baseline="0" dirty="0" smtClean="0">
              <a:latin typeface="Arial" pitchFamily="34" charset="0"/>
              <a:ea typeface="ＭＳ Ｐゴシック"/>
            </a:endParaRPr>
          </a:p>
          <a:p>
            <a:pPr marL="237127" indent="-237127" defTabSz="948507">
              <a:defRPr/>
            </a:pPr>
            <a:endParaRPr lang="en-US" baseline="0" dirty="0" smtClean="0">
              <a:latin typeface="Arial" pitchFamily="34" charset="0"/>
              <a:ea typeface="ＭＳ Ｐゴシック"/>
            </a:endParaRPr>
          </a:p>
          <a:p>
            <a:pPr marL="237127" indent="-237127" defTabSz="948507">
              <a:defRPr/>
            </a:pPr>
            <a:endParaRPr lang="en-US" dirty="0" smtClean="0">
              <a:latin typeface="Arial" pitchFamily="34" charset="0"/>
              <a:ea typeface="ＭＳ Ｐゴシック"/>
            </a:endParaRPr>
          </a:p>
          <a:p>
            <a:pPr marL="237127" indent="-237127">
              <a:buAutoNum type="arabicPeriod"/>
            </a:pPr>
            <a:endParaRPr lang="en-US" dirty="0" smtClean="0">
              <a:latin typeface="Arial" pitchFamily="34" charset="0"/>
              <a:ea typeface="ＭＳ Ｐゴシック"/>
            </a:endParaRPr>
          </a:p>
          <a:p>
            <a:pPr marL="237127" indent="-237127">
              <a:buAutoNum type="arabicPeriod"/>
            </a:pPr>
            <a:r>
              <a:rPr lang="en-US" dirty="0" smtClean="0">
                <a:latin typeface="Arial" pitchFamily="34" charset="0"/>
                <a:ea typeface="ＭＳ Ｐゴシック"/>
              </a:rPr>
              <a:t>Why HTS and modeling</a:t>
            </a:r>
          </a:p>
          <a:p>
            <a:pPr marL="237127" indent="-237127">
              <a:buAutoNum type="arabicPeriod"/>
            </a:pPr>
            <a:r>
              <a:rPr lang="en-US" dirty="0" smtClean="0">
                <a:latin typeface="Arial" pitchFamily="34" charset="0"/>
                <a:ea typeface="ＭＳ Ｐゴシック"/>
              </a:rPr>
              <a:t>How </a:t>
            </a:r>
            <a:r>
              <a:rPr lang="en-US" dirty="0" err="1" smtClean="0">
                <a:latin typeface="Arial" pitchFamily="34" charset="0"/>
                <a:ea typeface="ＭＳ Ｐゴシック"/>
              </a:rPr>
              <a:t>NCCT</a:t>
            </a:r>
            <a:r>
              <a:rPr lang="en-US" dirty="0" smtClean="0">
                <a:latin typeface="Arial" pitchFamily="34" charset="0"/>
                <a:ea typeface="ＭＳ Ｐゴシック"/>
              </a:rPr>
              <a:t> NM</a:t>
            </a:r>
            <a:r>
              <a:rPr lang="en-US" baseline="0" dirty="0" smtClean="0">
                <a:latin typeface="Arial" pitchFamily="34" charset="0"/>
                <a:ea typeface="ＭＳ Ｐゴシック"/>
              </a:rPr>
              <a:t> project is run</a:t>
            </a:r>
          </a:p>
          <a:p>
            <a:pPr marL="711380" lvl="1" indent="-237127"/>
            <a:r>
              <a:rPr lang="en-US" baseline="0" dirty="0" smtClean="0">
                <a:latin typeface="Arial" pitchFamily="34" charset="0"/>
                <a:ea typeface="ＭＳ Ｐゴシック"/>
              </a:rPr>
              <a:t>General info on </a:t>
            </a:r>
            <a:r>
              <a:rPr lang="en-US" baseline="0" dirty="0" err="1" smtClean="0">
                <a:latin typeface="Arial" pitchFamily="34" charset="0"/>
                <a:ea typeface="ＭＳ Ｐゴシック"/>
              </a:rPr>
              <a:t>ToxCast</a:t>
            </a:r>
            <a:endParaRPr lang="en-US" baseline="0" dirty="0" smtClean="0">
              <a:latin typeface="Arial" pitchFamily="34" charset="0"/>
              <a:ea typeface="ＭＳ Ｐゴシック"/>
            </a:endParaRPr>
          </a:p>
          <a:p>
            <a:pPr marL="711380" lvl="1" indent="-237127"/>
            <a:r>
              <a:rPr lang="en-US" baseline="0" dirty="0" smtClean="0">
                <a:latin typeface="Arial" pitchFamily="34" charset="0"/>
                <a:ea typeface="ＭＳ Ｐゴシック"/>
              </a:rPr>
              <a:t>6 steps for NM – (1) developing handling protocol – </a:t>
            </a:r>
            <a:r>
              <a:rPr lang="en-US" u="sng" baseline="0" dirty="0" smtClean="0">
                <a:latin typeface="Arial" pitchFamily="34" charset="0"/>
                <a:ea typeface="ＭＳ Ｐゴシック"/>
              </a:rPr>
              <a:t>dispersion</a:t>
            </a:r>
            <a:r>
              <a:rPr lang="en-US" baseline="0" dirty="0" smtClean="0">
                <a:latin typeface="Arial" pitchFamily="34" charset="0"/>
                <a:ea typeface="ＭＳ Ｐゴシック"/>
              </a:rPr>
              <a:t>, (2) determine testing concentration ranges – informed by model predicted lung retention and environmental concentrations, (3) </a:t>
            </a:r>
            <a:r>
              <a:rPr lang="en-US" u="sng" baseline="0" dirty="0" smtClean="0">
                <a:latin typeface="Arial" pitchFamily="34" charset="0"/>
                <a:ea typeface="ＭＳ Ｐゴシック"/>
              </a:rPr>
              <a:t>characterize</a:t>
            </a:r>
            <a:r>
              <a:rPr lang="en-US" baseline="0" dirty="0" smtClean="0">
                <a:latin typeface="Arial" pitchFamily="34" charset="0"/>
                <a:ea typeface="ＭＳ Ｐゴシック"/>
              </a:rPr>
              <a:t> </a:t>
            </a:r>
            <a:r>
              <a:rPr lang="en-US" baseline="0" dirty="0" err="1" smtClean="0">
                <a:latin typeface="Arial" pitchFamily="34" charset="0"/>
                <a:ea typeface="ＭＳ Ｐゴシック"/>
              </a:rPr>
              <a:t>NMs</a:t>
            </a:r>
            <a:r>
              <a:rPr lang="en-US" baseline="0" dirty="0" smtClean="0">
                <a:latin typeface="Arial" pitchFamily="34" charset="0"/>
                <a:ea typeface="ＭＳ Ｐゴシック"/>
              </a:rPr>
              <a:t>, (4) perform </a:t>
            </a:r>
            <a:r>
              <a:rPr lang="en-US" baseline="0" dirty="0" err="1" smtClean="0">
                <a:latin typeface="Arial" pitchFamily="34" charset="0"/>
                <a:ea typeface="ＭＳ Ｐゴシック"/>
              </a:rPr>
              <a:t>HTS</a:t>
            </a:r>
            <a:r>
              <a:rPr lang="en-US" baseline="0" dirty="0" smtClean="0">
                <a:latin typeface="Arial" pitchFamily="34" charset="0"/>
                <a:ea typeface="ＭＳ Ｐゴシック"/>
              </a:rPr>
              <a:t>, (5) analyze </a:t>
            </a:r>
            <a:r>
              <a:rPr lang="en-US" baseline="0" dirty="0" err="1" smtClean="0">
                <a:latin typeface="Arial" pitchFamily="34" charset="0"/>
                <a:ea typeface="ＭＳ Ｐゴシック"/>
              </a:rPr>
              <a:t>HTS</a:t>
            </a:r>
            <a:r>
              <a:rPr lang="en-US" baseline="0" dirty="0" smtClean="0">
                <a:latin typeface="Arial" pitchFamily="34" charset="0"/>
                <a:ea typeface="ＭＳ Ｐゴシック"/>
              </a:rPr>
              <a:t> data , and (6) apply </a:t>
            </a:r>
            <a:r>
              <a:rPr lang="en-US" baseline="0" dirty="0" err="1" smtClean="0">
                <a:latin typeface="Arial" pitchFamily="34" charset="0"/>
                <a:ea typeface="ＭＳ Ｐゴシック"/>
              </a:rPr>
              <a:t>ToxCast</a:t>
            </a:r>
            <a:r>
              <a:rPr lang="en-US" baseline="0" dirty="0" smtClean="0">
                <a:latin typeface="Arial" pitchFamily="34" charset="0"/>
                <a:ea typeface="ＭＳ Ｐゴシック"/>
              </a:rPr>
              <a:t> methodology</a:t>
            </a:r>
          </a:p>
          <a:p>
            <a:pPr marL="711380" lvl="1" indent="-237127"/>
            <a:endParaRPr lang="en-US" baseline="0" dirty="0" smtClean="0">
              <a:latin typeface="Arial" pitchFamily="34" charset="0"/>
              <a:ea typeface="ＭＳ Ｐゴシック"/>
            </a:endParaRPr>
          </a:p>
          <a:p>
            <a:pPr marL="711380" lvl="1" indent="-237127"/>
            <a:r>
              <a:rPr lang="en-US" baseline="0" dirty="0" smtClean="0">
                <a:latin typeface="Arial" pitchFamily="34" charset="0"/>
                <a:ea typeface="ＭＳ Ｐゴシック"/>
              </a:rPr>
              <a:t>Data?</a:t>
            </a:r>
          </a:p>
          <a:p>
            <a:pPr marL="711380" lvl="1" indent="-237127"/>
            <a:r>
              <a:rPr lang="en-US" baseline="0" dirty="0" smtClean="0">
                <a:latin typeface="Arial" pitchFamily="34" charset="0"/>
                <a:ea typeface="ＭＳ Ｐゴシック"/>
              </a:rPr>
              <a:t>Summary</a:t>
            </a:r>
          </a:p>
          <a:p>
            <a:pPr marL="711380" lvl="1" indent="-237127">
              <a:buAutoNum type="arabicPeriod"/>
            </a:pPr>
            <a:endParaRPr lang="en-US" baseline="0" dirty="0" smtClean="0">
              <a:latin typeface="Arial" pitchFamily="34" charset="0"/>
              <a:ea typeface="ＭＳ Ｐゴシック"/>
            </a:endParaRPr>
          </a:p>
          <a:p>
            <a:pPr defTabSz="3901065">
              <a:spcBef>
                <a:spcPct val="50000"/>
              </a:spcBef>
            </a:pPr>
            <a:r>
              <a:rPr lang="en-US" baseline="0" dirty="0" smtClean="0">
                <a:latin typeface="Arial" pitchFamily="34" charset="0"/>
                <a:ea typeface="ＭＳ Ｐゴシック"/>
              </a:rPr>
              <a:t>3. Expected impact: </a:t>
            </a:r>
            <a:r>
              <a:rPr lang="en-US" b="1" dirty="0" smtClean="0"/>
              <a:t> </a:t>
            </a:r>
          </a:p>
          <a:p>
            <a:pPr defTabSz="3901065">
              <a:spcBef>
                <a:spcPct val="50000"/>
              </a:spcBef>
            </a:pPr>
            <a:r>
              <a:rPr lang="en-US" dirty="0" smtClean="0">
                <a:latin typeface="+mn-lt"/>
              </a:rPr>
              <a:t>Find relationships between bioactivities and NM characteristics or testing conditions.</a:t>
            </a:r>
          </a:p>
          <a:p>
            <a:pPr defTabSz="3901065">
              <a:spcBef>
                <a:spcPct val="50000"/>
              </a:spcBef>
            </a:pPr>
            <a:r>
              <a:rPr lang="en-US" dirty="0" smtClean="0">
                <a:latin typeface="+mn-lt"/>
              </a:rPr>
              <a:t> Recommend a dose metric for </a:t>
            </a:r>
            <a:r>
              <a:rPr lang="en-US" dirty="0" err="1" smtClean="0">
                <a:latin typeface="+mn-lt"/>
              </a:rPr>
              <a:t>NMs</a:t>
            </a:r>
            <a:r>
              <a:rPr lang="en-US" dirty="0" smtClean="0">
                <a:latin typeface="+mn-lt"/>
              </a:rPr>
              <a:t> </a:t>
            </a:r>
            <a:r>
              <a:rPr lang="en-US" i="1" dirty="0" smtClean="0">
                <a:latin typeface="+mn-lt"/>
              </a:rPr>
              <a:t>in vitro</a:t>
            </a:r>
            <a:r>
              <a:rPr lang="en-US" dirty="0" smtClean="0">
                <a:latin typeface="+mn-lt"/>
              </a:rPr>
              <a:t> studies.</a:t>
            </a:r>
          </a:p>
          <a:p>
            <a:pPr defTabSz="3901065">
              <a:spcBef>
                <a:spcPct val="50000"/>
              </a:spcBef>
            </a:pPr>
            <a:r>
              <a:rPr lang="en-US" dirty="0" smtClean="0">
                <a:latin typeface="+mn-lt"/>
              </a:rPr>
              <a:t> Establish associations to </a:t>
            </a:r>
            <a:r>
              <a:rPr lang="en-US" i="1" dirty="0" smtClean="0">
                <a:latin typeface="+mn-lt"/>
              </a:rPr>
              <a:t>in vivo</a:t>
            </a:r>
            <a:r>
              <a:rPr lang="en-US" dirty="0" smtClean="0">
                <a:latin typeface="+mn-lt"/>
              </a:rPr>
              <a:t>  toxicity or pathways identified from testing of conventional chemicals with </a:t>
            </a:r>
            <a:r>
              <a:rPr lang="en-US" dirty="0" err="1" smtClean="0">
                <a:latin typeface="+mn-lt"/>
              </a:rPr>
              <a:t>ToxCast</a:t>
            </a:r>
            <a:r>
              <a:rPr lang="en-US" dirty="0" smtClean="0">
                <a:latin typeface="+mn-lt"/>
              </a:rPr>
              <a:t> </a:t>
            </a:r>
            <a:r>
              <a:rPr lang="en-US" dirty="0" err="1" smtClean="0">
                <a:latin typeface="+mn-lt"/>
              </a:rPr>
              <a:t>HTS</a:t>
            </a:r>
            <a:r>
              <a:rPr lang="en-US" dirty="0" smtClean="0">
                <a:latin typeface="+mn-lt"/>
              </a:rPr>
              <a:t> methods     </a:t>
            </a:r>
          </a:p>
          <a:p>
            <a:pPr defTabSz="3901065">
              <a:spcBef>
                <a:spcPct val="50000"/>
              </a:spcBef>
            </a:pPr>
            <a:r>
              <a:rPr lang="en-US" dirty="0" smtClean="0">
                <a:latin typeface="+mn-lt"/>
              </a:rPr>
              <a:t> May be able to identify structure-activity relationships using </a:t>
            </a:r>
            <a:r>
              <a:rPr lang="en-US" dirty="0" err="1" smtClean="0">
                <a:latin typeface="+mn-lt"/>
              </a:rPr>
              <a:t>physico</a:t>
            </a:r>
            <a:r>
              <a:rPr lang="en-US" dirty="0" smtClean="0">
                <a:latin typeface="+mn-lt"/>
              </a:rPr>
              <a:t>-chemical properties of </a:t>
            </a:r>
            <a:r>
              <a:rPr lang="en-US" dirty="0" err="1" smtClean="0">
                <a:latin typeface="+mn-lt"/>
              </a:rPr>
              <a:t>NMs</a:t>
            </a:r>
            <a:r>
              <a:rPr lang="en-US" dirty="0" smtClean="0">
                <a:latin typeface="+mn-lt"/>
              </a:rPr>
              <a:t>. </a:t>
            </a:r>
          </a:p>
          <a:p>
            <a:pPr marL="237127" indent="-237127">
              <a:buAutoNum type="arabicPeriod"/>
            </a:pPr>
            <a:endParaRPr lang="en-US" b="0" dirty="0" smtClean="0">
              <a:latin typeface="+mn-lt"/>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Endpoint</a:t>
            </a:r>
            <a:r>
              <a:rPr lang="en-US" baseline="0" dirty="0" smtClean="0"/>
              <a:t> count</a:t>
            </a:r>
          </a:p>
          <a:p>
            <a:endParaRPr lang="en-US" baseline="0" dirty="0" smtClean="0"/>
          </a:p>
          <a:p>
            <a:r>
              <a:rPr lang="en-US" baseline="0" dirty="0" err="1" smtClean="0"/>
              <a:t>Attagene</a:t>
            </a:r>
            <a:r>
              <a:rPr lang="en-US" baseline="0" dirty="0" smtClean="0"/>
              <a:t>: only count CIS, not count TRANS</a:t>
            </a:r>
          </a:p>
          <a:p>
            <a:r>
              <a:rPr lang="en-US" baseline="0" dirty="0" err="1" smtClean="0"/>
              <a:t>BioSeek</a:t>
            </a:r>
            <a:r>
              <a:rPr lang="en-US" baseline="0" dirty="0" smtClean="0"/>
              <a:t>: 174 (LEC or AC50) for both up and down.  List 87 for endpoints.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a:t>
            </a:r>
            <a:r>
              <a:rPr lang="en-US" baseline="0" dirty="0" smtClean="0"/>
              <a:t> time points to calculate AC50/LEC</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the same for decrease.</a:t>
            </a:r>
          </a:p>
          <a:p>
            <a:endParaRPr lang="en-US" dirty="0" smtClean="0"/>
          </a:p>
          <a:p>
            <a:r>
              <a:rPr lang="en-US" dirty="0" smtClean="0"/>
              <a:t>Add another</a:t>
            </a:r>
            <a:r>
              <a:rPr lang="en-US" baseline="0" dirty="0" smtClean="0"/>
              <a:t> example of </a:t>
            </a:r>
            <a:r>
              <a:rPr lang="en-US" baseline="0" dirty="0" err="1" smtClean="0"/>
              <a:t>cytotox</a:t>
            </a:r>
            <a:r>
              <a:rPr lang="en-US" baseline="0" dirty="0" smtClean="0"/>
              <a:t> to be filtered out at high end conc?</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 show a level 6 or 7 file format and point this to </a:t>
            </a:r>
            <a:r>
              <a:rPr lang="en-US" dirty="0" err="1" smtClean="0"/>
              <a:t>ToxCastDB</a:t>
            </a:r>
            <a:r>
              <a:rPr lang="en-US" dirty="0" smtClean="0"/>
              <a:t> to show data is standardized and stored in internal database.</a:t>
            </a:r>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Filtered out cytotoxic effects </a:t>
            </a:r>
          </a:p>
          <a:p>
            <a:pPr lvl="1"/>
            <a:r>
              <a:rPr lang="en-US" dirty="0" smtClean="0"/>
              <a:t>(LEC &lt; 1/9 of </a:t>
            </a:r>
            <a:r>
              <a:rPr lang="en-US" dirty="0" err="1" smtClean="0"/>
              <a:t>cytotox</a:t>
            </a:r>
            <a:r>
              <a:rPr lang="en-US" dirty="0" smtClean="0"/>
              <a:t> LEC) </a:t>
            </a:r>
          </a:p>
          <a:p>
            <a:pPr lvl="1"/>
            <a:endParaRPr lang="en-US" dirty="0" smtClean="0"/>
          </a:p>
          <a:p>
            <a:pPr marL="474254" lvl="1" defTabSz="948507">
              <a:defRPr/>
            </a:pPr>
            <a:r>
              <a:rPr lang="en-US" dirty="0" smtClean="0"/>
              <a:t>We ranked samples by promiscuity (the number of assays affected) and potency. Both ranking methods produced very similar results and high promiscuity was coupled with high potency. Ag, Cu, and Zn samples were ranked highest priority for further testing.</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Characterization –</a:t>
            </a:r>
          </a:p>
          <a:p>
            <a:r>
              <a:rPr lang="en-US" dirty="0" smtClean="0"/>
              <a:t>For instance, surface charge or zeta</a:t>
            </a:r>
            <a:r>
              <a:rPr lang="en-US" baseline="0" dirty="0" smtClean="0"/>
              <a:t> potential is an important factor in predicting suspension stability, aggregate/agglomerate sizes, etc.  Ideally, knowing zeta potential of NM in testing mediums will give us a better idea of what cells would be exposed to (than NM in stock).  However, </a:t>
            </a:r>
            <a:r>
              <a:rPr lang="en-US" dirty="0" smtClean="0"/>
              <a:t>zeta potential of NM in testing</a:t>
            </a:r>
            <a:r>
              <a:rPr lang="en-US" baseline="0" dirty="0" smtClean="0"/>
              <a:t> medium cannot be accurately measured, due to high electron conductivity of the medium.</a:t>
            </a:r>
          </a:p>
          <a:p>
            <a:endParaRPr lang="en-US" baseline="0" dirty="0" smtClean="0"/>
          </a:p>
          <a:p>
            <a:r>
              <a:rPr lang="en-US" baseline="0" dirty="0" smtClean="0"/>
              <a:t>Characterization also takes more time than the screening of </a:t>
            </a:r>
            <a:r>
              <a:rPr lang="en-US" baseline="0" dirty="0" err="1" smtClean="0"/>
              <a:t>bioacivitities</a:t>
            </a:r>
            <a:r>
              <a:rPr lang="en-US" baseline="0" dirty="0" smtClean="0"/>
              <a:t>.</a:t>
            </a:r>
          </a:p>
          <a:p>
            <a:endParaRPr lang="en-US" baseline="0" dirty="0" smtClean="0"/>
          </a:p>
          <a:p>
            <a:r>
              <a:rPr lang="en-US" baseline="0" dirty="0" smtClean="0"/>
              <a:t>Not for SAR-</a:t>
            </a:r>
          </a:p>
          <a:p>
            <a:r>
              <a:rPr lang="en-US" baseline="0" dirty="0" smtClean="0"/>
              <a:t>For instance, most materials were not coated.</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8507"/>
            <a:r>
              <a:rPr lang="en-US" dirty="0" smtClean="0"/>
              <a:t>Only one platform was discontinued due to frequent inference from </a:t>
            </a:r>
            <a:r>
              <a:rPr lang="en-US" dirty="0" err="1" smtClean="0"/>
              <a:t>ENMs</a:t>
            </a:r>
            <a:r>
              <a:rPr lang="en-US" dirty="0" smtClean="0"/>
              <a:t> to signals. </a:t>
            </a:r>
          </a:p>
          <a:p>
            <a:pPr marL="0" lvl="1" defTabSz="948507"/>
            <a:r>
              <a:rPr lang="en-US" dirty="0" smtClean="0"/>
              <a:t>Use different detection methods for the same biological effect to help control potential confounds</a:t>
            </a:r>
          </a:p>
          <a:p>
            <a:pPr marL="0" lvl="1" defTabSz="948507"/>
            <a:endParaRPr lang="en-US" dirty="0" smtClean="0"/>
          </a:p>
          <a:p>
            <a:pPr marL="0" lvl="1" defTabSz="948507"/>
            <a:endParaRPr lang="en-US" dirty="0" smtClean="0"/>
          </a:p>
          <a:p>
            <a:pPr lvl="1"/>
            <a:r>
              <a:rPr lang="en-US" dirty="0" smtClean="0"/>
              <a:t>more promiscuous and </a:t>
            </a:r>
          </a:p>
          <a:p>
            <a:pPr lvl="1"/>
            <a:r>
              <a:rPr lang="en-US" dirty="0" smtClean="0"/>
              <a:t>active nanomaterials </a:t>
            </a:r>
          </a:p>
          <a:p>
            <a:pPr lvl="1"/>
            <a:r>
              <a:rPr lang="en-US" dirty="0" smtClean="0"/>
              <a:t>(e.g., Ag, Cu, ZnO) </a:t>
            </a:r>
          </a:p>
          <a:p>
            <a:pPr lvl="1"/>
            <a:r>
              <a:rPr lang="en-US" dirty="0" smtClean="0"/>
              <a:t>would be a higher priority for further testing </a:t>
            </a:r>
          </a:p>
          <a:p>
            <a:pPr lvl="1"/>
            <a:r>
              <a:rPr lang="en-US" dirty="0" smtClean="0"/>
              <a:t>than less promiscuous and less active ones </a:t>
            </a:r>
          </a:p>
          <a:p>
            <a:pPr lvl="1"/>
            <a:r>
              <a:rPr lang="en-US" dirty="0" smtClean="0"/>
              <a:t>(e.g., CeO</a:t>
            </a:r>
            <a:r>
              <a:rPr lang="en-US" baseline="-25000" dirty="0" smtClean="0"/>
              <a:t>2</a:t>
            </a:r>
            <a:r>
              <a:rPr lang="en-US" dirty="0" smtClean="0"/>
              <a:t>, SiO</a:t>
            </a:r>
            <a:r>
              <a:rPr lang="en-US" baseline="-25000" dirty="0" smtClean="0"/>
              <a:t>2</a:t>
            </a:r>
            <a:r>
              <a:rPr lang="en-US" dirty="0" smtClean="0"/>
              <a:t>, TiO</a:t>
            </a:r>
            <a:r>
              <a:rPr lang="en-US" baseline="-25000" dirty="0" smtClean="0"/>
              <a:t>2</a:t>
            </a:r>
            <a:r>
              <a:rPr lang="en-US" dirty="0" smtClean="0"/>
              <a:t>, CNT etc)</a:t>
            </a:r>
          </a:p>
          <a:p>
            <a:pPr marL="0" lvl="1" defTabSz="948507"/>
            <a:endParaRPr lang="en-US" dirty="0" smtClean="0"/>
          </a:p>
          <a:p>
            <a:pPr marL="0" lvl="1" defTabSz="948507"/>
            <a:endParaRPr lang="en-US" dirty="0" smtClean="0"/>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a:t>
            </a:r>
            <a:r>
              <a:rPr lang="en-US" baseline="0" dirty="0" smtClean="0"/>
              <a:t>n’t it be nice to be able to forecast the toxicity?  Or just know what </a:t>
            </a:r>
            <a:r>
              <a:rPr lang="en-US" baseline="0" dirty="0" err="1" smtClean="0"/>
              <a:t>NMs</a:t>
            </a:r>
            <a:r>
              <a:rPr lang="en-US" baseline="0" dirty="0" smtClean="0"/>
              <a:t> need to be throughly tested first?</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one compound, a two-generation reproductive toxicity study in rats is estimated  to cost $500,000 to $750,000,</a:t>
            </a:r>
            <a:r>
              <a:rPr lang="en-US" baseline="30000" dirty="0" smtClean="0">
                <a:hlinkClick r:id="" action="ppaction://hlinkfile" tooltip="Scialli, 2008 #2905"/>
              </a:rPr>
              <a:t>18</a:t>
            </a:r>
            <a:r>
              <a:rPr lang="en-GB" dirty="0" smtClean="0"/>
              <a:t> and a developmental toxicity study is about one tenth of that,  while the cost of HTS can be less than $ 0.5 per target per compound.</a:t>
            </a:r>
            <a:r>
              <a:rPr lang="en-GB" baseline="30000" dirty="0" smtClean="0">
                <a:hlinkClick r:id="" action="ppaction://hlinkfile" tooltip="Lipinski, 2004 #2899"/>
              </a:rPr>
              <a:t>19</a:t>
            </a:r>
            <a:endParaRPr lang="en-GB" baseline="30000" dirty="0" smtClean="0"/>
          </a:p>
          <a:p>
            <a:endParaRPr lang="en-GB" sz="1200" kern="1200" baseline="30000" dirty="0" smtClean="0">
              <a:solidFill>
                <a:schemeClr val="tx1"/>
              </a:solidFill>
              <a:latin typeface="Arial" charset="0"/>
              <a:ea typeface="+mn-ea"/>
              <a:cs typeface="+mn-cs"/>
            </a:endParaRPr>
          </a:p>
          <a:p>
            <a:endParaRPr lang="en-GB" sz="1200" kern="1200" baseline="30000" dirty="0" smtClean="0">
              <a:solidFill>
                <a:schemeClr val="tx1"/>
              </a:solidFill>
              <a:latin typeface="Arial" charset="0"/>
              <a:ea typeface="+mn-ea"/>
              <a:cs typeface="+mn-cs"/>
            </a:endParaRPr>
          </a:p>
          <a:p>
            <a:endParaRPr lang="en-GB" sz="1200" kern="1200" baseline="30000" dirty="0" smtClean="0">
              <a:solidFill>
                <a:schemeClr val="tx1"/>
              </a:solidFill>
              <a:latin typeface="Arial" charset="0"/>
              <a:ea typeface="+mn-ea"/>
              <a:cs typeface="+mn-cs"/>
            </a:endParaRPr>
          </a:p>
          <a:p>
            <a:r>
              <a:rPr lang="en-GB" sz="1200" kern="1200" baseline="30000" dirty="0" smtClean="0">
                <a:solidFill>
                  <a:schemeClr val="tx1"/>
                </a:solidFill>
                <a:latin typeface="Arial" charset="0"/>
                <a:ea typeface="+mn-ea"/>
                <a:cs typeface="+mn-cs"/>
              </a:rPr>
              <a:t>Keith:</a:t>
            </a:r>
            <a:r>
              <a:rPr lang="en-GB"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Just leave as an assumption of cheaper. could then answer  a question, if posed, that single assay endpoints range from less than $1 to more than $100. Determining the specific assays required would be necessary to determine actual costs.</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Toxcast</a:t>
            </a:r>
            <a:r>
              <a:rPr lang="en-US" dirty="0" smtClean="0"/>
              <a:t> program</a:t>
            </a:r>
          </a:p>
          <a:p>
            <a:pPr>
              <a:lnSpc>
                <a:spcPct val="90000"/>
              </a:lnSpc>
            </a:pPr>
            <a:r>
              <a:rPr lang="en-US" dirty="0" smtClean="0"/>
              <a:t>Based on high-throughput, </a:t>
            </a:r>
            <a:r>
              <a:rPr lang="en-US" i="1" dirty="0" smtClean="0"/>
              <a:t>in vitro</a:t>
            </a:r>
            <a:r>
              <a:rPr lang="en-US" dirty="0" smtClean="0"/>
              <a:t> assays to characterize bioactivity of compounds</a:t>
            </a:r>
          </a:p>
          <a:p>
            <a:pPr>
              <a:lnSpc>
                <a:spcPct val="90000"/>
              </a:lnSpc>
            </a:pPr>
            <a:r>
              <a:rPr lang="en-US" dirty="0" smtClean="0"/>
              <a:t> Based in National Center for Computational Toxicology (</a:t>
            </a:r>
            <a:r>
              <a:rPr lang="en-US" dirty="0" err="1" smtClean="0"/>
              <a:t>NCCT</a:t>
            </a:r>
            <a:r>
              <a:rPr lang="en-US" dirty="0" smtClean="0"/>
              <a:t>), Office of Research and Development, US EPA</a:t>
            </a:r>
          </a:p>
          <a:p>
            <a:pPr>
              <a:lnSpc>
                <a:spcPct val="90000"/>
              </a:lnSpc>
            </a:pPr>
            <a:r>
              <a:rPr lang="en-US" dirty="0" smtClean="0"/>
              <a:t> Addresses needs of Agency to prioritize for toxicity testing the thousands of chemicals on a variety of regulatory lists</a:t>
            </a:r>
          </a:p>
          <a:p>
            <a:pPr>
              <a:lnSpc>
                <a:spcPct val="90000"/>
              </a:lnSpc>
            </a:pPr>
            <a:r>
              <a:rPr lang="en-US" dirty="0" smtClean="0"/>
              <a:t> Coordinated with </a:t>
            </a:r>
            <a:r>
              <a:rPr lang="en-US" dirty="0" err="1" smtClean="0"/>
              <a:t>NIH</a:t>
            </a:r>
            <a:r>
              <a:rPr lang="en-US" dirty="0" smtClean="0"/>
              <a:t>/</a:t>
            </a:r>
            <a:r>
              <a:rPr lang="en-US" dirty="0" err="1" smtClean="0"/>
              <a:t>NTP</a:t>
            </a:r>
            <a:r>
              <a:rPr lang="en-US" dirty="0" smtClean="0"/>
              <a:t> and </a:t>
            </a:r>
            <a:r>
              <a:rPr lang="en-US" dirty="0" err="1" smtClean="0"/>
              <a:t>NHGRI</a:t>
            </a:r>
            <a:r>
              <a:rPr lang="en-US" dirty="0" smtClean="0"/>
              <a:t>/</a:t>
            </a:r>
            <a:r>
              <a:rPr lang="en-US" dirty="0" err="1" smtClean="0"/>
              <a:t>NCGC</a:t>
            </a:r>
            <a:r>
              <a:rPr lang="en-US" dirty="0" smtClean="0"/>
              <a:t> via Tox21 </a:t>
            </a:r>
          </a:p>
          <a:p>
            <a:pPr>
              <a:lnSpc>
                <a:spcPct val="90000"/>
              </a:lnSpc>
            </a:pPr>
            <a:r>
              <a:rPr lang="en-US" dirty="0" smtClean="0"/>
              <a:t> Committed to stakeholder involvement and public release of data</a:t>
            </a:r>
          </a:p>
          <a:p>
            <a:endParaRPr lang="en-US" dirty="0" smtClean="0"/>
          </a:p>
          <a:p>
            <a:endParaRPr lang="en-US" dirty="0" smtClean="0"/>
          </a:p>
          <a:p>
            <a:endParaRPr lang="en-US" dirty="0" smtClean="0"/>
          </a:p>
          <a:p>
            <a:pPr>
              <a:lnSpc>
                <a:spcPct val="80000"/>
              </a:lnSpc>
            </a:pPr>
            <a:r>
              <a:rPr lang="en-US" b="1" dirty="0" smtClean="0">
                <a:ea typeface="ＭＳ Ｐゴシック"/>
              </a:rPr>
              <a:t>Duke Center for the Environmental Implications of </a:t>
            </a:r>
            <a:r>
              <a:rPr lang="en-US" b="1" dirty="0" err="1" smtClean="0">
                <a:ea typeface="ＭＳ Ｐゴシック"/>
              </a:rPr>
              <a:t>NanoTehcnology</a:t>
            </a:r>
            <a:r>
              <a:rPr lang="en-US" b="1" dirty="0" smtClean="0">
                <a:ea typeface="ＭＳ Ｐゴシック"/>
              </a:rPr>
              <a:t> (</a:t>
            </a:r>
            <a:r>
              <a:rPr lang="en-US" b="1" dirty="0" err="1" smtClean="0">
                <a:ea typeface="ＭＳ Ｐゴシック"/>
              </a:rPr>
              <a:t>CEINT</a:t>
            </a:r>
            <a:r>
              <a:rPr lang="en-US" b="1" dirty="0" smtClean="0">
                <a:ea typeface="ＭＳ Ｐゴシック"/>
              </a:rPr>
              <a:t>)</a:t>
            </a:r>
          </a:p>
          <a:p>
            <a:pPr>
              <a:lnSpc>
                <a:spcPct val="80000"/>
              </a:lnSpc>
            </a:pPr>
            <a:r>
              <a:rPr lang="en-US" b="1" dirty="0" smtClean="0">
                <a:ea typeface="ＭＳ Ｐゴシック"/>
              </a:rPr>
              <a:t>National Toxicology Program (</a:t>
            </a:r>
            <a:r>
              <a:rPr lang="en-US" b="1" dirty="0" err="1" smtClean="0">
                <a:ea typeface="ＭＳ Ｐゴシック"/>
              </a:rPr>
              <a:t>NTP</a:t>
            </a:r>
            <a:r>
              <a:rPr lang="en-US" b="1" dirty="0" smtClean="0">
                <a:ea typeface="ＭＳ Ｐゴシック"/>
              </a:rPr>
              <a:t>)</a:t>
            </a:r>
          </a:p>
          <a:p>
            <a:pPr>
              <a:lnSpc>
                <a:spcPct val="80000"/>
              </a:lnSpc>
            </a:pPr>
            <a:r>
              <a:rPr lang="en-US" b="1" dirty="0" err="1" smtClean="0">
                <a:ea typeface="ＭＳ Ｐゴシック"/>
              </a:rPr>
              <a:t>NCGC</a:t>
            </a:r>
            <a:r>
              <a:rPr lang="en-US" b="1" dirty="0" smtClean="0">
                <a:ea typeface="ＭＳ Ｐゴシック"/>
              </a:rPr>
              <a:t> – </a:t>
            </a:r>
            <a:r>
              <a:rPr lang="en-US" b="1" dirty="0" err="1" smtClean="0">
                <a:ea typeface="ＭＳ Ｐゴシック"/>
              </a:rPr>
              <a:t>NIH</a:t>
            </a:r>
            <a:r>
              <a:rPr lang="en-US" b="1" dirty="0" smtClean="0">
                <a:ea typeface="ＭＳ Ｐゴシック"/>
              </a:rPr>
              <a:t> (National Institutes of Health) Chemical </a:t>
            </a:r>
            <a:r>
              <a:rPr lang="en-US" b="1" dirty="0" err="1" smtClean="0">
                <a:ea typeface="ＭＳ Ｐゴシック"/>
              </a:rPr>
              <a:t>Genocmics</a:t>
            </a:r>
            <a:r>
              <a:rPr lang="en-US" b="1" dirty="0" smtClean="0">
                <a:ea typeface="ＭＳ Ｐゴシック"/>
              </a:rPr>
              <a:t> Center</a:t>
            </a:r>
          </a:p>
          <a:p>
            <a:pPr>
              <a:lnSpc>
                <a:spcPct val="80000"/>
              </a:lnSpc>
            </a:pPr>
            <a:endParaRPr lang="en-US" b="1" dirty="0" smtClean="0">
              <a:ea typeface="ＭＳ Ｐゴシック"/>
            </a:endParaRPr>
          </a:p>
          <a:p>
            <a:pPr>
              <a:lnSpc>
                <a:spcPct val="80000"/>
              </a:lnSpc>
            </a:pPr>
            <a:r>
              <a:rPr lang="en-US" b="1" dirty="0" err="1" smtClean="0">
                <a:ea typeface="ＭＳ Ｐゴシック"/>
                <a:hlinkClick r:id="rId3"/>
              </a:rPr>
              <a:t>Organisation</a:t>
            </a:r>
            <a:r>
              <a:rPr lang="en-US" b="1" dirty="0" smtClean="0">
                <a:ea typeface="ＭＳ Ｐゴシック"/>
                <a:hlinkClick r:id="rId3"/>
              </a:rPr>
              <a:t> for Economic Co-operation and Development (</a:t>
            </a:r>
            <a:r>
              <a:rPr lang="en-US" b="1" i="1" dirty="0" smtClean="0">
                <a:ea typeface="ＭＳ Ｐゴシック"/>
                <a:hlinkClick r:id="rId3"/>
              </a:rPr>
              <a:t>OECD</a:t>
            </a:r>
            <a:r>
              <a:rPr lang="en-US" b="1" dirty="0" smtClean="0">
                <a:ea typeface="ＭＳ Ｐゴシック"/>
                <a:hlinkClick r:id="rId3"/>
              </a:rPr>
              <a:t>)</a:t>
            </a:r>
            <a:endParaRPr lang="en-US" b="1" dirty="0" smtClean="0">
              <a:ea typeface="ＭＳ Ｐゴシック"/>
            </a:endParaRPr>
          </a:p>
          <a:p>
            <a:pPr>
              <a:lnSpc>
                <a:spcPct val="80000"/>
              </a:lnSpc>
            </a:pPr>
            <a:r>
              <a:rPr lang="en-US" b="1" dirty="0" smtClean="0">
                <a:ea typeface="ＭＳ Ｐゴシック"/>
              </a:rPr>
              <a:t>Engineered </a:t>
            </a:r>
            <a:r>
              <a:rPr lang="en-US" b="1" dirty="0" err="1" smtClean="0">
                <a:ea typeface="ＭＳ Ｐゴシック"/>
              </a:rPr>
              <a:t>NanoParticle</a:t>
            </a:r>
            <a:r>
              <a:rPr lang="en-US" b="1" dirty="0" smtClean="0">
                <a:ea typeface="ＭＳ Ｐゴシック"/>
              </a:rPr>
              <a:t> Risk Assessment (</a:t>
            </a:r>
            <a:r>
              <a:rPr lang="en-US" b="1" dirty="0" err="1" smtClean="0">
                <a:ea typeface="ＭＳ Ｐゴシック"/>
              </a:rPr>
              <a:t>ENPRA</a:t>
            </a:r>
            <a:r>
              <a:rPr lang="en-US" b="1" dirty="0" smtClean="0">
                <a:ea typeface="ＭＳ Ｐゴシック"/>
              </a:rPr>
              <a:t>)</a:t>
            </a:r>
            <a:r>
              <a:rPr lang="en-US" dirty="0" smtClean="0">
                <a:ea typeface="ＭＳ Ｐゴシック"/>
              </a:rPr>
              <a:t> </a:t>
            </a:r>
            <a:endParaRPr lang="en-US" b="1" dirty="0" smtClean="0">
              <a:ea typeface="ＭＳ Ｐゴシック"/>
            </a:endParaRPr>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Chemical composition includes surface composition/contamination</a:t>
            </a:r>
          </a:p>
          <a:p>
            <a:endParaRPr lang="en-US" dirty="0" smtClean="0"/>
          </a:p>
          <a:p>
            <a:r>
              <a:rPr lang="en-US" dirty="0" smtClean="0"/>
              <a:t>Dec 26 2012 note:</a:t>
            </a:r>
            <a:r>
              <a:rPr lang="en-US" baseline="0" dirty="0" smtClean="0"/>
              <a:t>  Not to test zeta potential in medium, because the high conductivity of the medium, all zeta potential measurement </a:t>
            </a:r>
            <a:r>
              <a:rPr lang="en-US" baseline="0" dirty="0" err="1" smtClean="0"/>
              <a:t>appeaer</a:t>
            </a:r>
            <a:r>
              <a:rPr lang="en-US" baseline="0" dirty="0" smtClean="0"/>
              <a:t> the same regardless materials or time points.</a:t>
            </a:r>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b="1" dirty="0" smtClean="0"/>
              <a:t> For classes of nanomaterials across assays</a:t>
            </a:r>
            <a:endParaRPr lang="en-US" dirty="0" smtClean="0"/>
          </a:p>
          <a:p>
            <a:pPr rtl="0" fontAlgn="base"/>
            <a:r>
              <a:rPr lang="en-US" b="1" dirty="0" smtClean="0"/>
              <a:t> Consider realistic exposure scenarios</a:t>
            </a:r>
            <a:endParaRPr lang="en-US" dirty="0" smtClean="0"/>
          </a:p>
          <a:p>
            <a:pPr rtl="0" fontAlgn="base"/>
            <a:r>
              <a:rPr lang="en-US" b="1" dirty="0" smtClean="0"/>
              <a:t>No post-manufacturer wash or purification</a:t>
            </a:r>
            <a:endParaRPr lang="en-US" dirty="0" smtClean="0"/>
          </a:p>
          <a:p>
            <a:pPr rtl="0" fontAlgn="base"/>
            <a:r>
              <a:rPr lang="en-US" b="1" dirty="0" smtClean="0"/>
              <a:t>No surfactants</a:t>
            </a:r>
            <a:endParaRPr lang="en-US" dirty="0" smtClean="0"/>
          </a:p>
          <a:p>
            <a:pPr rtl="0" fontAlgn="base"/>
            <a:r>
              <a:rPr lang="en-US" b="1" dirty="0" smtClean="0"/>
              <a:t> Factors affecting nanomaterial dispersion</a:t>
            </a:r>
            <a:endParaRPr lang="en-US" dirty="0" smtClean="0"/>
          </a:p>
          <a:p>
            <a:pPr rtl="0" fontAlgn="base"/>
            <a:r>
              <a:rPr lang="en-US" b="1" dirty="0" err="1" smtClean="0"/>
              <a:t>Sonication</a:t>
            </a:r>
            <a:r>
              <a:rPr lang="en-US" b="1" dirty="0" smtClean="0"/>
              <a:t> power and duration</a:t>
            </a:r>
            <a:endParaRPr lang="en-US" dirty="0" smtClean="0"/>
          </a:p>
          <a:p>
            <a:pPr rtl="0" fontAlgn="base"/>
            <a:r>
              <a:rPr lang="en-US" b="1" dirty="0" smtClean="0"/>
              <a:t>Solution (water purity, serum, medium, etc) </a:t>
            </a:r>
            <a:endParaRPr lang="en-US" dirty="0" smtClean="0"/>
          </a:p>
          <a:p>
            <a:pPr rtl="0" fontAlgn="base"/>
            <a:r>
              <a:rPr lang="en-US" b="1" dirty="0" smtClean="0"/>
              <a:t>Container shape</a:t>
            </a:r>
            <a:endParaRPr lang="en-US" dirty="0" smtClean="0"/>
          </a:p>
          <a:p>
            <a:pPr rtl="0" fontAlgn="base"/>
            <a:r>
              <a:rPr lang="en-US" b="1" dirty="0" smtClean="0"/>
              <a:t> Compare protocols used: literature, EPA, Duke, </a:t>
            </a:r>
            <a:r>
              <a:rPr lang="en-US" b="1" dirty="0" err="1" smtClean="0"/>
              <a:t>ENPRA</a:t>
            </a:r>
            <a:r>
              <a:rPr lang="en-US" b="1" dirty="0" smtClean="0"/>
              <a:t>, OECD</a:t>
            </a:r>
            <a:endParaRPr lang="en-US" dirty="0"/>
          </a:p>
        </p:txBody>
      </p:sp>
      <p:sp>
        <p:nvSpPr>
          <p:cNvPr id="4" name="Slide Number Placeholder 3"/>
          <p:cNvSpPr>
            <a:spLocks noGrp="1"/>
          </p:cNvSpPr>
          <p:nvPr>
            <p:ph type="sldNum" sz="quarter" idx="10"/>
          </p:nvPr>
        </p:nvSpPr>
        <p:spPr/>
        <p:txBody>
          <a:bodyPr/>
          <a:lstStyle/>
          <a:p>
            <a:fld id="{16DB0520-E77F-455C-A72E-E0AC6DE1791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Endpoint</a:t>
            </a:r>
            <a:r>
              <a:rPr lang="en-US" baseline="0" dirty="0" smtClean="0"/>
              <a:t> count</a:t>
            </a:r>
          </a:p>
          <a:p>
            <a:endParaRPr lang="en-US" baseline="0" dirty="0" smtClean="0"/>
          </a:p>
          <a:p>
            <a:r>
              <a:rPr lang="en-US" baseline="0" dirty="0" err="1" smtClean="0"/>
              <a:t>Attagene</a:t>
            </a:r>
            <a:r>
              <a:rPr lang="en-US" baseline="0" dirty="0" smtClean="0"/>
              <a:t>: only count CIS, not count TRANS</a:t>
            </a:r>
          </a:p>
          <a:p>
            <a:r>
              <a:rPr lang="en-US" baseline="0" dirty="0" err="1" smtClean="0"/>
              <a:t>BioSeek</a:t>
            </a:r>
            <a:r>
              <a:rPr lang="en-US" baseline="0" dirty="0" smtClean="0"/>
              <a:t>: 174 (LEC or AC50) for both up and down.  List 87 for endpoints.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a:lnSpc>
                <a:spcPct val="80000"/>
              </a:lnSpc>
            </a:pPr>
            <a:r>
              <a:rPr lang="en-US" sz="800" b="1" dirty="0" smtClean="0">
                <a:ea typeface="ＭＳ Ｐゴシック"/>
              </a:rPr>
              <a:t>Duke Center for the Environmental Implications of </a:t>
            </a:r>
            <a:r>
              <a:rPr lang="en-US" sz="800" b="1" dirty="0" err="1" smtClean="0">
                <a:ea typeface="ＭＳ Ｐゴシック"/>
              </a:rPr>
              <a:t>NanoTehcnology</a:t>
            </a:r>
            <a:r>
              <a:rPr lang="en-US" sz="800" b="1" dirty="0" smtClean="0">
                <a:ea typeface="ＭＳ Ｐゴシック"/>
              </a:rPr>
              <a:t> (</a:t>
            </a:r>
            <a:r>
              <a:rPr lang="en-US" sz="800" b="1" dirty="0" err="1" smtClean="0">
                <a:ea typeface="ＭＳ Ｐゴシック"/>
              </a:rPr>
              <a:t>CEINT</a:t>
            </a:r>
            <a:r>
              <a:rPr lang="en-US" sz="800" b="1" dirty="0" smtClean="0">
                <a:ea typeface="ＭＳ Ｐゴシック"/>
              </a:rPr>
              <a:t>)</a:t>
            </a:r>
          </a:p>
          <a:p>
            <a:pPr>
              <a:lnSpc>
                <a:spcPct val="80000"/>
              </a:lnSpc>
            </a:pPr>
            <a:r>
              <a:rPr lang="en-US" sz="800" b="1" dirty="0" smtClean="0">
                <a:ea typeface="ＭＳ Ｐゴシック"/>
              </a:rPr>
              <a:t>National Toxicology Program (</a:t>
            </a:r>
            <a:r>
              <a:rPr lang="en-US" sz="800" b="1" dirty="0" err="1" smtClean="0">
                <a:ea typeface="ＭＳ Ｐゴシック"/>
              </a:rPr>
              <a:t>NTP</a:t>
            </a:r>
            <a:r>
              <a:rPr lang="en-US" sz="800" b="1" dirty="0" smtClean="0">
                <a:ea typeface="ＭＳ Ｐゴシック"/>
              </a:rPr>
              <a:t>)</a:t>
            </a:r>
          </a:p>
          <a:p>
            <a:pPr>
              <a:lnSpc>
                <a:spcPct val="80000"/>
              </a:lnSpc>
            </a:pPr>
            <a:r>
              <a:rPr lang="en-US" sz="800" b="1" dirty="0" err="1" smtClean="0">
                <a:ea typeface="ＭＳ Ｐゴシック"/>
              </a:rPr>
              <a:t>NCGC</a:t>
            </a:r>
            <a:r>
              <a:rPr lang="en-US" sz="800" b="1" dirty="0" smtClean="0">
                <a:ea typeface="ＭＳ Ｐゴシック"/>
              </a:rPr>
              <a:t> – </a:t>
            </a:r>
            <a:r>
              <a:rPr lang="en-US" sz="800" b="1" dirty="0" err="1" smtClean="0">
                <a:ea typeface="ＭＳ Ｐゴシック"/>
              </a:rPr>
              <a:t>NIH</a:t>
            </a:r>
            <a:r>
              <a:rPr lang="en-US" sz="800" b="1" dirty="0" smtClean="0">
                <a:ea typeface="ＭＳ Ｐゴシック"/>
              </a:rPr>
              <a:t> (National Institutes of Health) Chemical </a:t>
            </a:r>
            <a:r>
              <a:rPr lang="en-US" sz="800" b="1" dirty="0" err="1" smtClean="0">
                <a:ea typeface="ＭＳ Ｐゴシック"/>
              </a:rPr>
              <a:t>Genocmics</a:t>
            </a:r>
            <a:r>
              <a:rPr lang="en-US" sz="800" b="1" dirty="0" smtClean="0">
                <a:ea typeface="ＭＳ Ｐゴシック"/>
              </a:rPr>
              <a:t> Center</a:t>
            </a:r>
          </a:p>
          <a:p>
            <a:pPr>
              <a:lnSpc>
                <a:spcPct val="80000"/>
              </a:lnSpc>
            </a:pPr>
            <a:endParaRPr lang="en-US" sz="800" b="1" dirty="0" smtClean="0">
              <a:ea typeface="ＭＳ Ｐゴシック"/>
            </a:endParaRPr>
          </a:p>
          <a:p>
            <a:pPr>
              <a:lnSpc>
                <a:spcPct val="80000"/>
              </a:lnSpc>
            </a:pPr>
            <a:r>
              <a:rPr lang="en-US" sz="800" b="1" dirty="0" err="1" smtClean="0">
                <a:ea typeface="ＭＳ Ｐゴシック"/>
                <a:hlinkClick r:id="rId3"/>
              </a:rPr>
              <a:t>Organisation</a:t>
            </a:r>
            <a:r>
              <a:rPr lang="en-US" sz="800" b="1" dirty="0" smtClean="0">
                <a:ea typeface="ＭＳ Ｐゴシック"/>
                <a:hlinkClick r:id="rId3"/>
              </a:rPr>
              <a:t> for Economic Co-operation and Development (</a:t>
            </a:r>
            <a:r>
              <a:rPr lang="en-US" sz="800" b="1" i="1" dirty="0" smtClean="0">
                <a:ea typeface="ＭＳ Ｐゴシック"/>
                <a:hlinkClick r:id="rId3"/>
              </a:rPr>
              <a:t>OECD</a:t>
            </a:r>
            <a:r>
              <a:rPr lang="en-US" sz="800" b="1" dirty="0" smtClean="0">
                <a:ea typeface="ＭＳ Ｐゴシック"/>
                <a:hlinkClick r:id="rId3"/>
              </a:rPr>
              <a:t>)</a:t>
            </a:r>
            <a:endParaRPr lang="en-US" sz="800" b="1" dirty="0" smtClean="0">
              <a:ea typeface="ＭＳ Ｐゴシック"/>
            </a:endParaRPr>
          </a:p>
          <a:p>
            <a:pPr>
              <a:lnSpc>
                <a:spcPct val="80000"/>
              </a:lnSpc>
            </a:pPr>
            <a:r>
              <a:rPr lang="en-US" sz="800" b="1" dirty="0" smtClean="0">
                <a:ea typeface="ＭＳ Ｐゴシック"/>
              </a:rPr>
              <a:t>Engineered </a:t>
            </a:r>
            <a:r>
              <a:rPr lang="en-US" sz="800" b="1" dirty="0" err="1" smtClean="0">
                <a:ea typeface="ＭＳ Ｐゴシック"/>
              </a:rPr>
              <a:t>NanoParticle</a:t>
            </a:r>
            <a:r>
              <a:rPr lang="en-US" sz="800" b="1" dirty="0" smtClean="0">
                <a:ea typeface="ＭＳ Ｐゴシック"/>
              </a:rPr>
              <a:t> Risk Assessment (</a:t>
            </a:r>
            <a:r>
              <a:rPr lang="en-US" sz="800" b="1" dirty="0" err="1" smtClean="0">
                <a:ea typeface="ＭＳ Ｐゴシック"/>
              </a:rPr>
              <a:t>ENPRA</a:t>
            </a:r>
            <a:r>
              <a:rPr lang="en-US" sz="800" b="1" dirty="0" smtClean="0">
                <a:ea typeface="ＭＳ Ｐゴシック"/>
              </a:rPr>
              <a:t>)</a:t>
            </a:r>
            <a:r>
              <a:rPr lang="en-US" sz="800" dirty="0" smtClean="0">
                <a:ea typeface="ＭＳ Ｐゴシック"/>
              </a:rPr>
              <a:t> </a:t>
            </a:r>
            <a:endParaRPr lang="en-US" sz="800" b="1" dirty="0" smtClean="0">
              <a:ea typeface="ＭＳ Ｐゴシック"/>
            </a:endParaRPr>
          </a:p>
          <a:p>
            <a:pPr>
              <a:lnSpc>
                <a:spcPct val="80000"/>
              </a:lnSpc>
            </a:pPr>
            <a:endParaRPr lang="en-US" sz="800" dirty="0" smtClean="0">
              <a:ea typeface="ＭＳ Ｐゴシック"/>
            </a:endParaRPr>
          </a:p>
          <a:p>
            <a:pPr>
              <a:lnSpc>
                <a:spcPct val="80000"/>
              </a:lnSpc>
            </a:pPr>
            <a:endParaRPr lang="en-US" sz="800" dirty="0" smtClean="0">
              <a:ea typeface="ＭＳ Ｐゴシック"/>
            </a:endParaRPr>
          </a:p>
          <a:p>
            <a:pPr>
              <a:lnSpc>
                <a:spcPct val="80000"/>
              </a:lnSpc>
            </a:pPr>
            <a:r>
              <a:rPr lang="en-US" sz="800" dirty="0" smtClean="0">
                <a:ea typeface="ＭＳ Ｐゴシック"/>
              </a:rPr>
              <a:t>http://dels.nas.edu/best/risk_analysis/Documents/Symposium%20Presentations%20Approved%20to%20Post/11%20Kavlovk.pdf</a:t>
            </a:r>
          </a:p>
          <a:p>
            <a:pPr>
              <a:lnSpc>
                <a:spcPct val="80000"/>
              </a:lnSpc>
            </a:pPr>
            <a:r>
              <a:rPr lang="en-US" sz="800" b="1" dirty="0" err="1" smtClean="0">
                <a:ea typeface="ＭＳ Ｐゴシック"/>
              </a:rPr>
              <a:t>ToxCast</a:t>
            </a:r>
            <a:r>
              <a:rPr lang="en-US" sz="800" b="1" dirty="0" smtClean="0">
                <a:ea typeface="ＭＳ Ｐゴシック"/>
              </a:rPr>
              <a:t> Assays</a:t>
            </a:r>
          </a:p>
          <a:p>
            <a:pPr>
              <a:lnSpc>
                <a:spcPct val="80000"/>
              </a:lnSpc>
            </a:pPr>
            <a:r>
              <a:rPr lang="en-US" sz="800" u="sng" dirty="0" smtClean="0">
                <a:ea typeface="ＭＳ Ｐゴシック"/>
              </a:rPr>
              <a:t>(1) Biochemical Assays</a:t>
            </a:r>
          </a:p>
          <a:p>
            <a:pPr>
              <a:lnSpc>
                <a:spcPct val="80000"/>
              </a:lnSpc>
            </a:pPr>
            <a:r>
              <a:rPr lang="en-US" sz="800" dirty="0" smtClean="0">
                <a:ea typeface="ＭＳ Ｐゴシック"/>
              </a:rPr>
              <a:t>Protein families</a:t>
            </a:r>
          </a:p>
          <a:p>
            <a:pPr lvl="1">
              <a:lnSpc>
                <a:spcPct val="80000"/>
              </a:lnSpc>
            </a:pPr>
            <a:r>
              <a:rPr lang="en-US" sz="800" dirty="0" err="1" smtClean="0">
                <a:ea typeface="ＭＳ Ｐゴシック"/>
              </a:rPr>
              <a:t>GPCR</a:t>
            </a:r>
            <a:endParaRPr lang="en-US" sz="800" dirty="0" smtClean="0">
              <a:ea typeface="ＭＳ Ｐゴシック"/>
            </a:endParaRPr>
          </a:p>
          <a:p>
            <a:pPr lvl="1">
              <a:lnSpc>
                <a:spcPct val="80000"/>
              </a:lnSpc>
            </a:pPr>
            <a:r>
              <a:rPr lang="en-US" sz="800" dirty="0" smtClean="0">
                <a:ea typeface="ＭＳ Ｐゴシック"/>
              </a:rPr>
              <a:t>NR</a:t>
            </a:r>
          </a:p>
          <a:p>
            <a:pPr lvl="1">
              <a:lnSpc>
                <a:spcPct val="80000"/>
              </a:lnSpc>
            </a:pPr>
            <a:r>
              <a:rPr lang="en-US" sz="800" dirty="0" err="1" smtClean="0">
                <a:ea typeface="ＭＳ Ｐゴシック"/>
              </a:rPr>
              <a:t>Kinase</a:t>
            </a:r>
            <a:endParaRPr lang="en-US" sz="800" dirty="0" smtClean="0">
              <a:ea typeface="ＭＳ Ｐゴシック"/>
            </a:endParaRPr>
          </a:p>
          <a:p>
            <a:pPr lvl="1">
              <a:lnSpc>
                <a:spcPct val="80000"/>
              </a:lnSpc>
            </a:pPr>
            <a:r>
              <a:rPr lang="en-US" sz="800" dirty="0" err="1" smtClean="0">
                <a:ea typeface="ＭＳ Ｐゴシック"/>
              </a:rPr>
              <a:t>Phosphatase</a:t>
            </a:r>
            <a:endParaRPr lang="en-US" sz="800" dirty="0" smtClean="0">
              <a:ea typeface="ＭＳ Ｐゴシック"/>
            </a:endParaRPr>
          </a:p>
          <a:p>
            <a:pPr lvl="1">
              <a:lnSpc>
                <a:spcPct val="80000"/>
              </a:lnSpc>
            </a:pPr>
            <a:r>
              <a:rPr lang="en-US" sz="800" dirty="0" smtClean="0">
                <a:ea typeface="ＭＳ Ｐゴシック"/>
              </a:rPr>
              <a:t>Protease</a:t>
            </a:r>
          </a:p>
          <a:p>
            <a:pPr lvl="1">
              <a:lnSpc>
                <a:spcPct val="80000"/>
              </a:lnSpc>
            </a:pPr>
            <a:r>
              <a:rPr lang="en-US" sz="800" dirty="0" smtClean="0">
                <a:ea typeface="ＭＳ Ｐゴシック"/>
              </a:rPr>
              <a:t>Other enzyme</a:t>
            </a:r>
          </a:p>
          <a:p>
            <a:pPr lvl="1">
              <a:lnSpc>
                <a:spcPct val="80000"/>
              </a:lnSpc>
            </a:pPr>
            <a:r>
              <a:rPr lang="en-US" sz="800" dirty="0" smtClean="0">
                <a:ea typeface="ＭＳ Ｐゴシック"/>
              </a:rPr>
              <a:t>Ion channel</a:t>
            </a:r>
          </a:p>
          <a:p>
            <a:pPr lvl="1">
              <a:lnSpc>
                <a:spcPct val="80000"/>
              </a:lnSpc>
            </a:pPr>
            <a:r>
              <a:rPr lang="en-US" sz="800" dirty="0" smtClean="0">
                <a:ea typeface="ＭＳ Ｐゴシック"/>
              </a:rPr>
              <a:t>Transporter</a:t>
            </a:r>
          </a:p>
          <a:p>
            <a:pPr>
              <a:lnSpc>
                <a:spcPct val="80000"/>
              </a:lnSpc>
            </a:pPr>
            <a:r>
              <a:rPr lang="en-US" sz="800" dirty="0" smtClean="0">
                <a:ea typeface="ＭＳ Ｐゴシック"/>
              </a:rPr>
              <a:t>• Assay formats</a:t>
            </a:r>
          </a:p>
          <a:p>
            <a:pPr lvl="1">
              <a:lnSpc>
                <a:spcPct val="80000"/>
              </a:lnSpc>
            </a:pPr>
            <a:r>
              <a:rPr lang="en-US" sz="800" dirty="0" err="1" smtClean="0">
                <a:ea typeface="ＭＳ Ｐゴシック"/>
              </a:rPr>
              <a:t>Radioligand</a:t>
            </a:r>
            <a:r>
              <a:rPr lang="en-US" sz="800" dirty="0" smtClean="0">
                <a:ea typeface="ＭＳ Ｐゴシック"/>
              </a:rPr>
              <a:t> binding</a:t>
            </a:r>
          </a:p>
          <a:p>
            <a:pPr lvl="1">
              <a:lnSpc>
                <a:spcPct val="80000"/>
              </a:lnSpc>
            </a:pPr>
            <a:r>
              <a:rPr lang="en-US" sz="800" dirty="0" smtClean="0">
                <a:ea typeface="ＭＳ Ｐゴシック"/>
              </a:rPr>
              <a:t>Enzyme activity</a:t>
            </a:r>
          </a:p>
          <a:p>
            <a:pPr>
              <a:lnSpc>
                <a:spcPct val="80000"/>
              </a:lnSpc>
            </a:pPr>
            <a:r>
              <a:rPr lang="en-US" sz="800" dirty="0" smtClean="0">
                <a:ea typeface="ＭＳ Ｐゴシック"/>
              </a:rPr>
              <a:t>    Co-activator recruitment</a:t>
            </a:r>
          </a:p>
          <a:p>
            <a:pPr>
              <a:lnSpc>
                <a:spcPct val="80000"/>
              </a:lnSpc>
            </a:pPr>
            <a:endParaRPr lang="en-US" sz="800" dirty="0" smtClean="0">
              <a:ea typeface="ＭＳ Ｐゴシック"/>
            </a:endParaRPr>
          </a:p>
          <a:p>
            <a:pPr>
              <a:lnSpc>
                <a:spcPct val="80000"/>
              </a:lnSpc>
            </a:pPr>
            <a:r>
              <a:rPr lang="en-US" sz="800" u="sng" dirty="0" smtClean="0">
                <a:ea typeface="ＭＳ Ｐゴシック"/>
              </a:rPr>
              <a:t>(2) Cellular Assays</a:t>
            </a:r>
          </a:p>
          <a:p>
            <a:pPr lvl="1">
              <a:lnSpc>
                <a:spcPct val="80000"/>
              </a:lnSpc>
            </a:pPr>
            <a:r>
              <a:rPr lang="en-US" sz="800" dirty="0" smtClean="0">
                <a:ea typeface="ＭＳ Ｐゴシック"/>
              </a:rPr>
              <a:t>Cell lines</a:t>
            </a:r>
          </a:p>
          <a:p>
            <a:pPr lvl="1">
              <a:lnSpc>
                <a:spcPct val="80000"/>
              </a:lnSpc>
            </a:pPr>
            <a:r>
              <a:rPr lang="en-US" sz="800" dirty="0" smtClean="0">
                <a:ea typeface="ＭＳ Ｐゴシック"/>
              </a:rPr>
              <a:t>HepG2 human </a:t>
            </a:r>
            <a:r>
              <a:rPr lang="en-US" sz="800" dirty="0" err="1" smtClean="0">
                <a:ea typeface="ＭＳ Ｐゴシック"/>
              </a:rPr>
              <a:t>hepatoblastoma</a:t>
            </a:r>
            <a:endParaRPr lang="en-US" sz="800" dirty="0" smtClean="0">
              <a:ea typeface="ＭＳ Ｐゴシック"/>
            </a:endParaRPr>
          </a:p>
          <a:p>
            <a:pPr lvl="1">
              <a:lnSpc>
                <a:spcPct val="80000"/>
              </a:lnSpc>
            </a:pPr>
            <a:r>
              <a:rPr lang="en-US" sz="800" dirty="0" smtClean="0">
                <a:ea typeface="ＭＳ Ｐゴシック"/>
              </a:rPr>
              <a:t>A549 human lung carcinoma</a:t>
            </a:r>
          </a:p>
          <a:p>
            <a:pPr lvl="1">
              <a:lnSpc>
                <a:spcPct val="80000"/>
              </a:lnSpc>
            </a:pPr>
            <a:r>
              <a:rPr lang="en-US" sz="800" dirty="0" err="1" smtClean="0">
                <a:ea typeface="ＭＳ Ｐゴシック"/>
              </a:rPr>
              <a:t>HEK</a:t>
            </a:r>
            <a:r>
              <a:rPr lang="en-US" sz="800" dirty="0" smtClean="0">
                <a:ea typeface="ＭＳ Ｐゴシック"/>
              </a:rPr>
              <a:t> 293 human embryonic kidney</a:t>
            </a:r>
          </a:p>
          <a:p>
            <a:pPr lvl="1">
              <a:lnSpc>
                <a:spcPct val="80000"/>
              </a:lnSpc>
            </a:pPr>
            <a:endParaRPr lang="en-US" sz="800" dirty="0" smtClean="0">
              <a:ea typeface="ＭＳ Ｐゴシック"/>
            </a:endParaRPr>
          </a:p>
          <a:p>
            <a:pPr lvl="1">
              <a:lnSpc>
                <a:spcPct val="80000"/>
              </a:lnSpc>
            </a:pPr>
            <a:r>
              <a:rPr lang="en-US" sz="800" dirty="0" smtClean="0">
                <a:ea typeface="ＭＳ Ｐゴシック"/>
              </a:rPr>
              <a:t>• Primary cells</a:t>
            </a:r>
          </a:p>
          <a:p>
            <a:pPr lvl="1">
              <a:lnSpc>
                <a:spcPct val="80000"/>
              </a:lnSpc>
            </a:pPr>
            <a:r>
              <a:rPr lang="en-US" sz="800" dirty="0" smtClean="0">
                <a:ea typeface="ＭＳ Ｐゴシック"/>
              </a:rPr>
              <a:t>Human endothelial cells</a:t>
            </a:r>
          </a:p>
          <a:p>
            <a:pPr lvl="1">
              <a:lnSpc>
                <a:spcPct val="80000"/>
              </a:lnSpc>
            </a:pPr>
            <a:r>
              <a:rPr lang="en-US" sz="800" dirty="0" smtClean="0">
                <a:ea typeface="ＭＳ Ｐゴシック"/>
              </a:rPr>
              <a:t>Human </a:t>
            </a:r>
            <a:r>
              <a:rPr lang="en-US" sz="800" dirty="0" err="1" smtClean="0">
                <a:ea typeface="ＭＳ Ｐゴシック"/>
              </a:rPr>
              <a:t>monocytes</a:t>
            </a:r>
            <a:endParaRPr lang="en-US" sz="800" dirty="0" smtClean="0">
              <a:ea typeface="ＭＳ Ｐゴシック"/>
            </a:endParaRPr>
          </a:p>
          <a:p>
            <a:pPr lvl="1">
              <a:lnSpc>
                <a:spcPct val="80000"/>
              </a:lnSpc>
            </a:pPr>
            <a:r>
              <a:rPr lang="en-US" sz="800" dirty="0" smtClean="0">
                <a:ea typeface="ＭＳ Ｐゴシック"/>
              </a:rPr>
              <a:t>Human keratinocytes</a:t>
            </a:r>
          </a:p>
          <a:p>
            <a:pPr lvl="1">
              <a:lnSpc>
                <a:spcPct val="80000"/>
              </a:lnSpc>
            </a:pPr>
            <a:r>
              <a:rPr lang="en-US" sz="800" dirty="0" smtClean="0">
                <a:ea typeface="ＭＳ Ｐゴシック"/>
              </a:rPr>
              <a:t>Human fibroblasts</a:t>
            </a:r>
          </a:p>
          <a:p>
            <a:pPr lvl="1">
              <a:lnSpc>
                <a:spcPct val="80000"/>
              </a:lnSpc>
            </a:pPr>
            <a:r>
              <a:rPr lang="en-US" sz="800" dirty="0" smtClean="0">
                <a:ea typeface="ＭＳ Ｐゴシック"/>
              </a:rPr>
              <a:t>Human proximal tubule kidney cells</a:t>
            </a:r>
          </a:p>
          <a:p>
            <a:pPr lvl="1">
              <a:lnSpc>
                <a:spcPct val="80000"/>
              </a:lnSpc>
            </a:pPr>
            <a:r>
              <a:rPr lang="en-US" sz="800" dirty="0" smtClean="0">
                <a:ea typeface="ＭＳ Ｐゴシック"/>
              </a:rPr>
              <a:t>Human small airway epithelial cells</a:t>
            </a:r>
          </a:p>
          <a:p>
            <a:pPr lvl="1">
              <a:lnSpc>
                <a:spcPct val="80000"/>
              </a:lnSpc>
            </a:pPr>
            <a:endParaRPr lang="en-US" sz="800" dirty="0" smtClean="0">
              <a:ea typeface="ＭＳ Ｐゴシック"/>
            </a:endParaRPr>
          </a:p>
          <a:p>
            <a:pPr lvl="1">
              <a:lnSpc>
                <a:spcPct val="80000"/>
              </a:lnSpc>
            </a:pPr>
            <a:r>
              <a:rPr lang="en-US" sz="800" dirty="0" smtClean="0">
                <a:ea typeface="ＭＳ Ｐゴシック"/>
              </a:rPr>
              <a:t>• Biotransformation competent cells</a:t>
            </a:r>
          </a:p>
          <a:p>
            <a:pPr lvl="1">
              <a:lnSpc>
                <a:spcPct val="80000"/>
              </a:lnSpc>
            </a:pPr>
            <a:r>
              <a:rPr lang="en-US" sz="800" dirty="0" smtClean="0">
                <a:ea typeface="ＭＳ Ｐゴシック"/>
              </a:rPr>
              <a:t>Primary rat hepatocytes</a:t>
            </a:r>
          </a:p>
          <a:p>
            <a:pPr lvl="1">
              <a:lnSpc>
                <a:spcPct val="80000"/>
              </a:lnSpc>
            </a:pPr>
            <a:r>
              <a:rPr lang="en-US" sz="800" dirty="0" smtClean="0">
                <a:ea typeface="ＭＳ Ｐゴシック"/>
              </a:rPr>
              <a:t>Primary human hepatocytes</a:t>
            </a:r>
          </a:p>
          <a:p>
            <a:pPr lvl="1">
              <a:lnSpc>
                <a:spcPct val="80000"/>
              </a:lnSpc>
            </a:pPr>
            <a:endParaRPr lang="en-US" sz="800" dirty="0" smtClean="0">
              <a:ea typeface="ＭＳ Ｐゴシック"/>
            </a:endParaRPr>
          </a:p>
          <a:p>
            <a:pPr lvl="1">
              <a:lnSpc>
                <a:spcPct val="80000"/>
              </a:lnSpc>
            </a:pPr>
            <a:r>
              <a:rPr lang="en-US" sz="800" dirty="0" smtClean="0">
                <a:ea typeface="ＭＳ Ｐゴシック"/>
              </a:rPr>
              <a:t>• Assay formats</a:t>
            </a:r>
          </a:p>
          <a:p>
            <a:pPr lvl="1">
              <a:lnSpc>
                <a:spcPct val="80000"/>
              </a:lnSpc>
            </a:pPr>
            <a:r>
              <a:rPr lang="en-US" sz="800" dirty="0" smtClean="0">
                <a:ea typeface="ＭＳ Ｐゴシック"/>
              </a:rPr>
              <a:t>Cytotoxicity</a:t>
            </a:r>
          </a:p>
          <a:p>
            <a:pPr lvl="1">
              <a:lnSpc>
                <a:spcPct val="80000"/>
              </a:lnSpc>
            </a:pPr>
            <a:r>
              <a:rPr lang="en-US" sz="800" dirty="0" smtClean="0">
                <a:ea typeface="ＭＳ Ｐゴシック"/>
              </a:rPr>
              <a:t>Reporter gene </a:t>
            </a:r>
          </a:p>
          <a:p>
            <a:pPr lvl="1">
              <a:lnSpc>
                <a:spcPct val="80000"/>
              </a:lnSpc>
            </a:pPr>
            <a:r>
              <a:rPr lang="en-US" sz="800" dirty="0" smtClean="0">
                <a:ea typeface="ＭＳ Ｐゴシック"/>
              </a:rPr>
              <a:t>Gene expression</a:t>
            </a:r>
          </a:p>
          <a:p>
            <a:pPr lvl="1">
              <a:lnSpc>
                <a:spcPct val="80000"/>
              </a:lnSpc>
            </a:pPr>
            <a:r>
              <a:rPr lang="en-US" sz="800" dirty="0" smtClean="0">
                <a:ea typeface="ＭＳ Ｐゴシック"/>
              </a:rPr>
              <a:t>Biomarker production</a:t>
            </a:r>
          </a:p>
          <a:p>
            <a:pPr lvl="1">
              <a:lnSpc>
                <a:spcPct val="80000"/>
              </a:lnSpc>
            </a:pPr>
            <a:r>
              <a:rPr lang="en-US" sz="800" dirty="0" smtClean="0">
                <a:ea typeface="ＭＳ Ｐゴシック"/>
              </a:rPr>
              <a:t>High-content imaging for cellular phenotype</a:t>
            </a:r>
          </a:p>
          <a:p>
            <a:pPr>
              <a:lnSpc>
                <a:spcPct val="80000"/>
              </a:lnSpc>
            </a:pPr>
            <a:endParaRPr lang="en-US" sz="800" dirty="0" smtClean="0">
              <a:ea typeface="ＭＳ Ｐゴシック"/>
            </a:endParaRPr>
          </a:p>
          <a:p>
            <a:pPr>
              <a:lnSpc>
                <a:spcPct val="80000"/>
              </a:lnSpc>
            </a:pPr>
            <a:endParaRPr lang="en-US" sz="800" dirty="0" smtClean="0">
              <a:ea typeface="ＭＳ Ｐゴシック"/>
            </a:endParaRPr>
          </a:p>
          <a:p>
            <a:pPr>
              <a:lnSpc>
                <a:spcPct val="80000"/>
              </a:lnSpc>
            </a:pPr>
            <a:endParaRPr lang="en-US" sz="800" dirty="0" smtClean="0">
              <a:ea typeface="ＭＳ Ｐゴシック"/>
            </a:endParaRPr>
          </a:p>
          <a:p>
            <a:pPr>
              <a:lnSpc>
                <a:spcPct val="80000"/>
              </a:lnSpc>
            </a:pPr>
            <a:r>
              <a:rPr lang="en-US" sz="800" dirty="0" err="1" smtClean="0">
                <a:ea typeface="ＭＳ Ｐゴシック"/>
              </a:rPr>
              <a:t>ZSebrafish</a:t>
            </a:r>
            <a:r>
              <a:rPr lang="en-US" sz="800" dirty="0" smtClean="0">
                <a:ea typeface="ＭＳ Ｐゴシック"/>
              </a:rPr>
              <a:t> embryo</a:t>
            </a:r>
          </a:p>
          <a:p>
            <a:pPr>
              <a:lnSpc>
                <a:spcPct val="80000"/>
              </a:lnSpc>
            </a:pPr>
            <a:r>
              <a:rPr lang="en-US" dirty="0" smtClean="0">
                <a:ea typeface="ＭＳ Ｐゴシック"/>
              </a:rPr>
              <a:t>http://www.google.com/imgres?imgurl=http://oregonstate.edu/leadership/president/report/sites/default/files/nano_high_noon.jpg&amp;imgrefurl=http://oregonstate.edu/leadership/president/report/2008/fall/high-noon-nano&amp;usg=__De0MGAVMYkomxj5ZL4xNS-nZ4F0=&amp;h=730&amp;w=800&amp;sz=158&amp;hl=en&amp;start=4&amp;itbs=1&amp;tbnid=qORAeG0FrX4p5M:&amp;tbnh=130&amp;tbnw=143&amp;prev=/images%3Fq%3Ddevelopmental%2Bzebrafish%2Bembryo*%2Bnano*%26hl%3Den%26sa%3DN%26tbo%3D1%26rls%3Dcom.microsoft:*:IE-SearchBox%26imgsz%3Dm%26imgtbs%3Dz%26ndsp%3D20%26tbs%3Disch:1</a:t>
            </a:r>
          </a:p>
          <a:p>
            <a:pPr>
              <a:lnSpc>
                <a:spcPct val="80000"/>
              </a:lnSpc>
            </a:pPr>
            <a:endParaRPr lang="en-US" dirty="0" smtClean="0">
              <a:ea typeface="ＭＳ Ｐゴシック"/>
            </a:endParaRPr>
          </a:p>
          <a:p>
            <a:pPr>
              <a:lnSpc>
                <a:spcPct val="80000"/>
              </a:lnSpc>
            </a:pPr>
            <a:endParaRPr lang="en-US" dirty="0"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Endpoint</a:t>
            </a:r>
            <a:r>
              <a:rPr lang="en-US" baseline="0" dirty="0" smtClean="0"/>
              <a:t> count</a:t>
            </a:r>
          </a:p>
          <a:p>
            <a:endParaRPr lang="en-US" baseline="0" dirty="0" smtClean="0"/>
          </a:p>
          <a:p>
            <a:r>
              <a:rPr lang="en-US" baseline="0" dirty="0" err="1" smtClean="0"/>
              <a:t>Attagene</a:t>
            </a:r>
            <a:r>
              <a:rPr lang="en-US" baseline="0" dirty="0" smtClean="0"/>
              <a:t>: only count CIS, not count TRANS</a:t>
            </a:r>
          </a:p>
          <a:p>
            <a:r>
              <a:rPr lang="en-US" baseline="0" dirty="0" err="1" smtClean="0"/>
              <a:t>BioSeek</a:t>
            </a:r>
            <a:r>
              <a:rPr lang="en-US" baseline="0" dirty="0" smtClean="0"/>
              <a:t>: 174 (LEC or AC50) for both up and down.  List 87 for endpoints.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C16EBA-041E-4BED-8F20-BAC96A77223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1"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bwMode="auto">
          <a:xfrm>
            <a:off x="6629400" y="6224588"/>
            <a:ext cx="1905000" cy="228600"/>
          </a:xfrm>
          <a:prstGeom prst="rect">
            <a:avLst/>
          </a:prstGeom>
          <a:noFill/>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defRPr>
            </a:lvl1pPr>
          </a:lstStyle>
          <a:p>
            <a:endParaRPr lang="en-US"/>
          </a:p>
        </p:txBody>
      </p:sp>
      <p:sp>
        <p:nvSpPr>
          <p:cNvPr id="3080" name="Rectangle 8"/>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nSpc>
                <a:spcPct val="90000"/>
              </a:lnSpc>
            </a:pPr>
            <a:r>
              <a:rPr lang="en-US" sz="900" b="1">
                <a:solidFill>
                  <a:schemeClr val="bg1"/>
                </a:solidFill>
              </a:rPr>
              <a:t>Office of Research and Development</a:t>
            </a:r>
            <a:endParaRPr lang="en-US" sz="900" b="1"/>
          </a:p>
          <a:p>
            <a:pPr>
              <a:lnSpc>
                <a:spcPct val="90000"/>
              </a:lnSpc>
            </a:pPr>
            <a:r>
              <a:rPr lang="en-US" sz="900">
                <a:solidFill>
                  <a:schemeClr val="bg1"/>
                </a:solidFill>
              </a:rPr>
              <a:t>National Center for Computational Toxicology</a:t>
            </a:r>
          </a:p>
        </p:txBody>
      </p:sp>
      <p:sp>
        <p:nvSpPr>
          <p:cNvPr id="3092"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009440-ED01-439C-B168-C241C60B119C}"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9AA260-F8DA-430B-A87D-EF04EB48441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05600" cy="914400"/>
          </a:xfrm>
        </p:spPr>
        <p:txBody>
          <a:bodyPr/>
          <a:lstStyle>
            <a:lvl1pPr>
              <a:defRPr sz="3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7238" y="1600200"/>
            <a:ext cx="7772400" cy="4343400"/>
          </a:xfrm>
        </p:spPr>
        <p:txBody>
          <a:bodyPr/>
          <a:lstStyle>
            <a:lvl1pPr>
              <a:defRPr sz="2400" b="1"/>
            </a:lvl1pPr>
            <a:lvl2pPr>
              <a:defRPr sz="2200" b="1"/>
            </a:lvl2pPr>
            <a:lvl3pPr>
              <a:defRPr sz="2000" b="1"/>
            </a:lvl3pPr>
            <a:lvl4pPr>
              <a:defRPr sz="1800" b="1"/>
            </a:lvl4pPr>
            <a:lvl5pPr>
              <a:defRPr sz="16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0" y="6172200"/>
            <a:ext cx="533400" cy="304800"/>
          </a:xfrm>
        </p:spPr>
        <p:txBody>
          <a:bodyPr/>
          <a:lstStyle>
            <a:lvl1pPr>
              <a:defRPr>
                <a:solidFill>
                  <a:schemeClr val="bg1"/>
                </a:solidFill>
              </a:defRPr>
            </a:lvl1pPr>
          </a:lstStyle>
          <a:p>
            <a:fld id="{D4F9EF0E-D64C-401E-95A6-4E553A414D56}"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D2B792-C0F6-4BAC-BDC2-0D03927911BF}"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39A37EC-BD44-4A3C-9B61-5775ED3BF93A}"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091C959-20DC-41C9-8737-EB5B234034E7}"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2065CFF-DED5-4EFC-B05F-0D8EE047D62F}"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75D9FB4-1767-404F-9C5F-5BFC61AC036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1389C6-A28F-4C05-898D-15138FDD772F}"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EB6A52D-6503-4C73-91D1-87AD9F4FBA57}"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ackgrounds_2955d"/>
          <p:cNvPicPr>
            <a:picLocks noChangeAspect="1" noChangeArrowheads="1"/>
          </p:cNvPicPr>
          <p:nvPr/>
        </p:nvPicPr>
        <p:blipFill>
          <a:blip r:embed="rId13" cstate="print"/>
          <a:srcRect/>
          <a:stretch>
            <a:fillRect/>
          </a:stretch>
        </p:blipFill>
        <p:spPr bwMode="auto">
          <a:xfrm>
            <a:off x="-1588" y="-1588"/>
            <a:ext cx="9148763" cy="6861176"/>
          </a:xfrm>
          <a:prstGeom prst="rect">
            <a:avLst/>
          </a:prstGeom>
          <a:noFill/>
        </p:spPr>
      </p:pic>
      <p:sp>
        <p:nvSpPr>
          <p:cNvPr id="1026" name="Rectangle 2"/>
          <p:cNvSpPr>
            <a:spLocks noGrp="1" noChangeArrowheads="1"/>
          </p:cNvSpPr>
          <p:nvPr>
            <p:ph type="title"/>
          </p:nvPr>
        </p:nvSpPr>
        <p:spPr bwMode="auto">
          <a:xfrm>
            <a:off x="2057400" y="228600"/>
            <a:ext cx="6629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752600"/>
            <a:ext cx="8305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fld id="{8614E97B-446A-4907-9F00-FDDAAFDBE7D5}" type="slidenum">
              <a:rPr lang="en-US"/>
              <a:pPr/>
              <a:t>‹#›</a:t>
            </a:fld>
            <a:endParaRPr lang="en-US"/>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a:lnSpc>
                <a:spcPct val="90000"/>
              </a:lnSpc>
            </a:pPr>
            <a:r>
              <a:rPr lang="en-US" sz="900" b="1">
                <a:solidFill>
                  <a:srgbClr val="003F69"/>
                </a:solidFill>
              </a:rPr>
              <a:t>Office of Research and Development</a:t>
            </a:r>
          </a:p>
          <a:p>
            <a:pPr algn="just">
              <a:lnSpc>
                <a:spcPct val="90000"/>
              </a:lnSpc>
            </a:pPr>
            <a:r>
              <a:rPr lang="en-US" sz="900">
                <a:solidFill>
                  <a:srgbClr val="003F69"/>
                </a:solidFill>
              </a:rPr>
              <a:t>National Center for Computational Toxicology</a:t>
            </a:r>
          </a:p>
        </p:txBody>
      </p:sp>
      <p:sp>
        <p:nvSpPr>
          <p:cNvPr id="1034" name="Rectangle 10"/>
          <p:cNvSpPr>
            <a:spLocks noChangeArrowheads="1"/>
          </p:cNvSpPr>
          <p:nvPr/>
        </p:nvSpPr>
        <p:spPr bwMode="auto">
          <a:xfrm>
            <a:off x="-109538" y="6224588"/>
            <a:ext cx="795338" cy="228600"/>
          </a:xfrm>
          <a:prstGeom prst="rect">
            <a:avLst/>
          </a:prstGeom>
          <a:solidFill>
            <a:srgbClr val="003F69"/>
          </a:solidFill>
          <a:ln w="9525">
            <a:no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l" rtl="0" fontAlgn="base">
        <a:spcBef>
          <a:spcPct val="0"/>
        </a:spcBef>
        <a:spcAft>
          <a:spcPct val="0"/>
        </a:spcAft>
        <a:defRPr sz="3600" b="1">
          <a:solidFill>
            <a:srgbClr val="003F69"/>
          </a:solidFill>
          <a:latin typeface="+mj-lt"/>
          <a:ea typeface="+mj-ea"/>
          <a:cs typeface="+mj-cs"/>
        </a:defRPr>
      </a:lvl1pPr>
      <a:lvl2pPr algn="l" rtl="0" fontAlgn="base">
        <a:spcBef>
          <a:spcPct val="0"/>
        </a:spcBef>
        <a:spcAft>
          <a:spcPct val="0"/>
        </a:spcAft>
        <a:defRPr sz="2800" b="1">
          <a:solidFill>
            <a:srgbClr val="003F69"/>
          </a:solidFill>
          <a:latin typeface="Arial" charset="0"/>
        </a:defRPr>
      </a:lvl2pPr>
      <a:lvl3pPr algn="l" rtl="0" fontAlgn="base">
        <a:spcBef>
          <a:spcPct val="0"/>
        </a:spcBef>
        <a:spcAft>
          <a:spcPct val="0"/>
        </a:spcAft>
        <a:defRPr sz="2800" b="1">
          <a:solidFill>
            <a:srgbClr val="003F69"/>
          </a:solidFill>
          <a:latin typeface="Arial" charset="0"/>
        </a:defRPr>
      </a:lvl3pPr>
      <a:lvl4pPr algn="l" rtl="0" fontAlgn="base">
        <a:spcBef>
          <a:spcPct val="0"/>
        </a:spcBef>
        <a:spcAft>
          <a:spcPct val="0"/>
        </a:spcAft>
        <a:defRPr sz="2800" b="1">
          <a:solidFill>
            <a:srgbClr val="003F69"/>
          </a:solidFill>
          <a:latin typeface="Arial" charset="0"/>
        </a:defRPr>
      </a:lvl4pPr>
      <a:lvl5pPr algn="l" rtl="0" fontAlgn="base">
        <a:spcBef>
          <a:spcPct val="0"/>
        </a:spcBef>
        <a:spcAft>
          <a:spcPct val="0"/>
        </a:spcAft>
        <a:defRPr sz="2800" b="1">
          <a:solidFill>
            <a:srgbClr val="003F69"/>
          </a:solidFill>
          <a:latin typeface="Arial" charset="0"/>
        </a:defRPr>
      </a:lvl5pPr>
      <a:lvl6pPr marL="457200" algn="l" rtl="0" fontAlgn="base">
        <a:spcBef>
          <a:spcPct val="0"/>
        </a:spcBef>
        <a:spcAft>
          <a:spcPct val="0"/>
        </a:spcAft>
        <a:defRPr sz="2800" b="1">
          <a:solidFill>
            <a:srgbClr val="003F69"/>
          </a:solidFill>
          <a:latin typeface="Arial" charset="0"/>
        </a:defRPr>
      </a:lvl6pPr>
      <a:lvl7pPr marL="914400" algn="l" rtl="0" fontAlgn="base">
        <a:spcBef>
          <a:spcPct val="0"/>
        </a:spcBef>
        <a:spcAft>
          <a:spcPct val="0"/>
        </a:spcAft>
        <a:defRPr sz="2800" b="1">
          <a:solidFill>
            <a:srgbClr val="003F69"/>
          </a:solidFill>
          <a:latin typeface="Arial" charset="0"/>
        </a:defRPr>
      </a:lvl7pPr>
      <a:lvl8pPr marL="1371600" algn="l" rtl="0" fontAlgn="base">
        <a:spcBef>
          <a:spcPct val="0"/>
        </a:spcBef>
        <a:spcAft>
          <a:spcPct val="0"/>
        </a:spcAft>
        <a:defRPr sz="2800" b="1">
          <a:solidFill>
            <a:srgbClr val="003F69"/>
          </a:solidFill>
          <a:latin typeface="Arial" charset="0"/>
        </a:defRPr>
      </a:lvl8pPr>
      <a:lvl9pPr marL="1828800" algn="l" rtl="0" fontAlgn="base">
        <a:spcBef>
          <a:spcPct val="0"/>
        </a:spcBef>
        <a:spcAft>
          <a:spcPct val="0"/>
        </a:spcAft>
        <a:defRPr sz="2800" b="1">
          <a:solidFill>
            <a:srgbClr val="003F69"/>
          </a:solidFill>
          <a:latin typeface="Arial" charset="0"/>
        </a:defRPr>
      </a:lvl9pPr>
    </p:titleStyle>
    <p:bodyStyle>
      <a:lvl1pPr marL="168275" indent="-168275" algn="l" rtl="0" fontAlgn="base">
        <a:spcBef>
          <a:spcPct val="20000"/>
        </a:spcBef>
        <a:spcAft>
          <a:spcPct val="0"/>
        </a:spcAft>
        <a:buClr>
          <a:srgbClr val="003F69"/>
        </a:buClr>
        <a:buSzPct val="85000"/>
        <a:buFontTx/>
        <a:buBlip>
          <a:blip r:embed="rId14"/>
        </a:buBlip>
        <a:defRPr sz="2400" b="1">
          <a:solidFill>
            <a:schemeClr val="tx1"/>
          </a:solidFill>
          <a:latin typeface="+mn-lt"/>
          <a:ea typeface="+mn-ea"/>
          <a:cs typeface="+mn-cs"/>
        </a:defRPr>
      </a:lvl1pPr>
      <a:lvl2pPr marL="458788" indent="-174625" algn="l" rtl="0" fontAlgn="base">
        <a:spcBef>
          <a:spcPct val="20000"/>
        </a:spcBef>
        <a:spcAft>
          <a:spcPct val="0"/>
        </a:spcAft>
        <a:buClr>
          <a:srgbClr val="003F69"/>
        </a:buClr>
        <a:buFont typeface="Wingdings" pitchFamily="2" charset="2"/>
        <a:buChar char="§"/>
        <a:defRPr sz="2400" b="1">
          <a:solidFill>
            <a:schemeClr val="tx1"/>
          </a:solidFill>
          <a:latin typeface="+mn-lt"/>
        </a:defRPr>
      </a:lvl2pPr>
      <a:lvl3pPr marL="742950" indent="-168275" algn="l" rtl="0" fontAlgn="base">
        <a:spcBef>
          <a:spcPct val="20000"/>
        </a:spcBef>
        <a:spcAft>
          <a:spcPct val="0"/>
        </a:spcAft>
        <a:buClr>
          <a:srgbClr val="003F69"/>
        </a:buClr>
        <a:buSzPct val="90000"/>
        <a:buFont typeface="Times" pitchFamily="18" charset="0"/>
        <a:buChar char="•"/>
        <a:defRPr sz="2400" b="1">
          <a:solidFill>
            <a:schemeClr val="tx1"/>
          </a:solidFill>
          <a:latin typeface="+mn-lt"/>
        </a:defRPr>
      </a:lvl3pPr>
      <a:lvl4pPr marL="1027113" indent="-169863" algn="l" rtl="0" fontAlgn="base">
        <a:spcBef>
          <a:spcPct val="20000"/>
        </a:spcBef>
        <a:spcAft>
          <a:spcPct val="0"/>
        </a:spcAft>
        <a:buClr>
          <a:srgbClr val="003F69"/>
        </a:buClr>
        <a:buChar char="–"/>
        <a:defRPr sz="2400" b="1">
          <a:solidFill>
            <a:schemeClr val="tx1"/>
          </a:solidFill>
          <a:latin typeface="+mn-lt"/>
        </a:defRPr>
      </a:lvl4pPr>
      <a:lvl5pPr marL="1317625" indent="-176213" algn="l" rtl="0" fontAlgn="base">
        <a:spcBef>
          <a:spcPct val="20000"/>
        </a:spcBef>
        <a:spcAft>
          <a:spcPct val="0"/>
        </a:spcAft>
        <a:buClr>
          <a:srgbClr val="003F69"/>
        </a:buClr>
        <a:buChar char="»"/>
        <a:defRPr sz="2400" b="1" i="1">
          <a:solidFill>
            <a:schemeClr val="tx1"/>
          </a:solidFill>
          <a:latin typeface="+mn-lt"/>
        </a:defRPr>
      </a:lvl5pPr>
      <a:lvl6pPr marL="1774825" indent="-176213" algn="l" rtl="0" fontAlgn="base">
        <a:spcBef>
          <a:spcPct val="20000"/>
        </a:spcBef>
        <a:spcAft>
          <a:spcPct val="0"/>
        </a:spcAft>
        <a:buClr>
          <a:srgbClr val="003F69"/>
        </a:buClr>
        <a:buChar char="»"/>
        <a:defRPr i="1">
          <a:solidFill>
            <a:schemeClr val="tx1"/>
          </a:solidFill>
          <a:latin typeface="+mn-lt"/>
        </a:defRPr>
      </a:lvl6pPr>
      <a:lvl7pPr marL="2232025" indent="-176213" algn="l" rtl="0" fontAlgn="base">
        <a:spcBef>
          <a:spcPct val="20000"/>
        </a:spcBef>
        <a:spcAft>
          <a:spcPct val="0"/>
        </a:spcAft>
        <a:buClr>
          <a:srgbClr val="003F69"/>
        </a:buClr>
        <a:buChar char="»"/>
        <a:defRPr i="1">
          <a:solidFill>
            <a:schemeClr val="tx1"/>
          </a:solidFill>
          <a:latin typeface="+mn-lt"/>
        </a:defRPr>
      </a:lvl7pPr>
      <a:lvl8pPr marL="2689225" indent="-176213" algn="l" rtl="0" fontAlgn="base">
        <a:spcBef>
          <a:spcPct val="20000"/>
        </a:spcBef>
        <a:spcAft>
          <a:spcPct val="0"/>
        </a:spcAft>
        <a:buClr>
          <a:srgbClr val="003F69"/>
        </a:buClr>
        <a:buChar char="»"/>
        <a:defRPr i="1">
          <a:solidFill>
            <a:schemeClr val="tx1"/>
          </a:solidFill>
          <a:latin typeface="+mn-lt"/>
        </a:defRPr>
      </a:lvl8pPr>
      <a:lvl9pPr marL="3146425" indent="-176213" algn="l" rtl="0" fontAlgn="base">
        <a:spcBef>
          <a:spcPct val="20000"/>
        </a:spcBef>
        <a:spcAft>
          <a:spcPct val="0"/>
        </a:spcAft>
        <a:buClr>
          <a:srgbClr val="003F6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anowerk.com/phpscripts/n_dbsearch.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819400" y="2895600"/>
            <a:ext cx="5654675" cy="331788"/>
          </a:xfrm>
        </p:spPr>
        <p:txBody>
          <a:bodyPr/>
          <a:lstStyle/>
          <a:p>
            <a:pPr eaLnBrk="1" hangingPunct="1">
              <a:lnSpc>
                <a:spcPct val="80000"/>
              </a:lnSpc>
              <a:buFont typeface="Times"/>
              <a:buNone/>
            </a:pPr>
            <a:r>
              <a:rPr lang="en-US" sz="2000" b="1" dirty="0" smtClean="0"/>
              <a:t>Amy Wang</a:t>
            </a:r>
          </a:p>
          <a:p>
            <a:pPr>
              <a:lnSpc>
                <a:spcPct val="80000"/>
              </a:lnSpc>
            </a:pPr>
            <a:r>
              <a:rPr lang="en-US" sz="2000" dirty="0" smtClean="0"/>
              <a:t>National Center for Computational Toxicology</a:t>
            </a:r>
          </a:p>
        </p:txBody>
      </p:sp>
      <p:sp>
        <p:nvSpPr>
          <p:cNvPr id="3075" name="Rectangle 9"/>
          <p:cNvSpPr>
            <a:spLocks noGrp="1" noChangeArrowheads="1"/>
          </p:cNvSpPr>
          <p:nvPr>
            <p:ph type="ctrTitle"/>
          </p:nvPr>
        </p:nvSpPr>
        <p:spPr>
          <a:xfrm>
            <a:off x="914400" y="1143000"/>
            <a:ext cx="7696200" cy="1381125"/>
          </a:xfrm>
        </p:spPr>
        <p:txBody>
          <a:bodyPr/>
          <a:lstStyle/>
          <a:p>
            <a:pPr>
              <a:lnSpc>
                <a:spcPct val="100000"/>
              </a:lnSpc>
            </a:pPr>
            <a:r>
              <a:rPr lang="en-US" sz="2800" dirty="0" smtClean="0"/>
              <a:t>Toward Predicting Nanomaterial Biological Effects -- ToxCast Nano Data as an Example</a:t>
            </a:r>
          </a:p>
        </p:txBody>
      </p:sp>
      <p:sp>
        <p:nvSpPr>
          <p:cNvPr id="3076" name="Text Box 14"/>
          <p:cNvSpPr txBox="1">
            <a:spLocks noChangeArrowheads="1"/>
          </p:cNvSpPr>
          <p:nvPr/>
        </p:nvSpPr>
        <p:spPr bwMode="auto">
          <a:xfrm>
            <a:off x="2895600" y="5029200"/>
            <a:ext cx="5553075" cy="738664"/>
          </a:xfrm>
          <a:prstGeom prst="rect">
            <a:avLst/>
          </a:prstGeom>
          <a:noFill/>
          <a:ln w="9525" algn="ctr">
            <a:noFill/>
            <a:miter lim="800000"/>
            <a:headEnd/>
            <a:tailEnd/>
          </a:ln>
        </p:spPr>
        <p:txBody>
          <a:bodyPr wrap="square">
            <a:spAutoFit/>
          </a:bodyPr>
          <a:lstStyle/>
          <a:p>
            <a:r>
              <a:rPr lang="en-US" sz="1400" dirty="0" smtClean="0">
                <a:solidFill>
                  <a:schemeClr val="bg1"/>
                </a:solidFill>
              </a:rPr>
              <a:t>SRC Engineering Research Center for Environmentally Benign Semiconductor Manufacturing </a:t>
            </a:r>
            <a:r>
              <a:rPr lang="en-US" sz="1400" dirty="0" err="1" smtClean="0">
                <a:solidFill>
                  <a:schemeClr val="bg1"/>
                </a:solidFill>
              </a:rPr>
              <a:t>TeleSeminar</a:t>
            </a:r>
            <a:endParaRPr lang="en-US" sz="1400" i="1" dirty="0" smtClean="0">
              <a:solidFill>
                <a:schemeClr val="bg1"/>
              </a:solidFill>
            </a:endParaRPr>
          </a:p>
          <a:p>
            <a:r>
              <a:rPr lang="en-US" sz="1400" i="1" dirty="0" smtClean="0">
                <a:solidFill>
                  <a:schemeClr val="bg1"/>
                </a:solidFill>
              </a:rPr>
              <a:t>December 13 2012</a:t>
            </a:r>
          </a:p>
        </p:txBody>
      </p:sp>
      <p:sp>
        <p:nvSpPr>
          <p:cNvPr id="3077" name="TextBox 5"/>
          <p:cNvSpPr txBox="1">
            <a:spLocks noChangeArrowheads="1"/>
          </p:cNvSpPr>
          <p:nvPr/>
        </p:nvSpPr>
        <p:spPr bwMode="auto">
          <a:xfrm>
            <a:off x="3810000" y="6119336"/>
            <a:ext cx="5334000" cy="738664"/>
          </a:xfrm>
          <a:prstGeom prst="rect">
            <a:avLst/>
          </a:prstGeom>
          <a:noFill/>
          <a:ln w="9525">
            <a:noFill/>
            <a:miter lim="800000"/>
            <a:headEnd/>
            <a:tailEnd/>
          </a:ln>
        </p:spPr>
        <p:txBody>
          <a:bodyPr wrap="square">
            <a:spAutoFit/>
          </a:bodyPr>
          <a:lstStyle/>
          <a:p>
            <a:r>
              <a:rPr lang="en-US" sz="1050" i="1" dirty="0">
                <a:solidFill>
                  <a:schemeClr val="bg1"/>
                </a:solidFill>
              </a:rPr>
              <a:t>The views expressed in this presentation are those of the </a:t>
            </a:r>
            <a:r>
              <a:rPr lang="en-US" sz="1050" i="1" dirty="0" smtClean="0">
                <a:solidFill>
                  <a:schemeClr val="bg1"/>
                </a:solidFill>
              </a:rPr>
              <a:t>author </a:t>
            </a:r>
            <a:r>
              <a:rPr lang="en-US" sz="1050" i="1" dirty="0">
                <a:solidFill>
                  <a:schemeClr val="bg1"/>
                </a:solidFill>
              </a:rPr>
              <a:t>and do not necessarily reflect the views or policies of the U.S. Environmental Protection Agency</a:t>
            </a:r>
            <a:r>
              <a:rPr lang="en-US" sz="1050" i="1" dirty="0" smtClean="0">
                <a:solidFill>
                  <a:schemeClr val="bg1"/>
                </a:solidFill>
              </a:rPr>
              <a:t>. Mention of trade names or commercial products does not constitute endorsement or recommendation by EPA for use.</a:t>
            </a:r>
            <a:endParaRPr lang="en-US" sz="1050" dirty="0">
              <a:solidFill>
                <a:schemeClr val="bg1"/>
              </a:solidFill>
            </a:endParaRPr>
          </a:p>
        </p:txBody>
      </p:sp>
      <p:pic>
        <p:nvPicPr>
          <p:cNvPr id="3078" name="Picture 8" descr="CompTox L2R logo 2"/>
          <p:cNvPicPr>
            <a:picLocks noChangeAspect="1" noChangeArrowheads="1"/>
          </p:cNvPicPr>
          <p:nvPr/>
        </p:nvPicPr>
        <p:blipFill>
          <a:blip r:embed="rId3" cstate="print"/>
          <a:srcRect/>
          <a:stretch>
            <a:fillRect/>
          </a:stretch>
        </p:blipFill>
        <p:spPr bwMode="auto">
          <a:xfrm>
            <a:off x="2590800" y="3419474"/>
            <a:ext cx="6248400" cy="187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6"/>
          <p:cNvSpPr>
            <a:spLocks noGrp="1" noChangeArrowheads="1"/>
          </p:cNvSpPr>
          <p:nvPr>
            <p:ph type="sldNum" sz="quarter" idx="10"/>
          </p:nvPr>
        </p:nvSpPr>
        <p:spPr>
          <a:xfrm>
            <a:off x="-228600" y="6172200"/>
            <a:ext cx="533400" cy="304800"/>
          </a:xfrm>
        </p:spPr>
        <p:txBody>
          <a:bodyPr/>
          <a:lstStyle/>
          <a:p>
            <a:pPr>
              <a:defRPr/>
            </a:pPr>
            <a:fld id="{1E15FA38-19C0-468B-B7F5-73A852258646}" type="slidenum">
              <a:rPr lang="en-US"/>
              <a:pPr>
                <a:defRPr/>
              </a:pPr>
              <a:t>9</a:t>
            </a:fld>
            <a:endParaRPr lang="en-US"/>
          </a:p>
        </p:txBody>
      </p:sp>
      <p:sp>
        <p:nvSpPr>
          <p:cNvPr id="80900" name="Rectangle 3"/>
          <p:cNvSpPr>
            <a:spLocks noGrp="1" noChangeArrowheads="1"/>
          </p:cNvSpPr>
          <p:nvPr>
            <p:ph type="title"/>
          </p:nvPr>
        </p:nvSpPr>
        <p:spPr/>
        <p:txBody>
          <a:bodyPr/>
          <a:lstStyle/>
          <a:p>
            <a:pPr lvl="1"/>
            <a:r>
              <a:rPr lang="en-US" sz="3200" dirty="0" smtClean="0">
                <a:latin typeface="Arial" pitchFamily="34" charset="0"/>
                <a:ea typeface="ＭＳ Ｐゴシック"/>
              </a:rPr>
              <a:t>Screening Tests</a:t>
            </a:r>
            <a:endParaRPr lang="en-US" sz="3000" strike="dblStrike" dirty="0" smtClean="0"/>
          </a:p>
        </p:txBody>
      </p:sp>
      <p:sp>
        <p:nvSpPr>
          <p:cNvPr id="109572" name="Rectangle 4"/>
          <p:cNvSpPr>
            <a:spLocks noGrp="1" noChangeArrowheads="1"/>
          </p:cNvSpPr>
          <p:nvPr>
            <p:ph type="body" idx="1"/>
          </p:nvPr>
        </p:nvSpPr>
        <p:spPr>
          <a:xfrm>
            <a:off x="381000" y="1295400"/>
            <a:ext cx="4267200" cy="3657600"/>
          </a:xfrm>
          <a:solidFill>
            <a:schemeClr val="bg1"/>
          </a:solidFill>
        </p:spPr>
        <p:txBody>
          <a:bodyPr/>
          <a:lstStyle/>
          <a:p>
            <a:r>
              <a:rPr lang="en-US" sz="2200" b="0" dirty="0" smtClean="0"/>
              <a:t> </a:t>
            </a:r>
            <a:r>
              <a:rPr lang="en-US" b="0" dirty="0" smtClean="0"/>
              <a:t>Selected endpoints</a:t>
            </a:r>
          </a:p>
          <a:p>
            <a:pPr lvl="1"/>
            <a:r>
              <a:rPr lang="en-US" sz="2000" b="0" dirty="0" smtClean="0">
                <a:cs typeface="ＭＳ Ｐゴシック"/>
              </a:rPr>
              <a:t>Effects on transcription factors in human cell lines (</a:t>
            </a:r>
            <a:r>
              <a:rPr lang="en-US" sz="2000" b="0" dirty="0" err="1" smtClean="0">
                <a:cs typeface="ＭＳ Ｐゴシック"/>
              </a:rPr>
              <a:t>Attagene</a:t>
            </a:r>
            <a:r>
              <a:rPr lang="en-US" sz="2000" b="0" dirty="0" smtClean="0">
                <a:cs typeface="ＭＳ Ｐゴシック"/>
              </a:rPr>
              <a:t>)</a:t>
            </a:r>
          </a:p>
          <a:p>
            <a:pPr lvl="1"/>
            <a:r>
              <a:rPr lang="en-US" sz="2000" b="0" dirty="0" smtClean="0">
                <a:cs typeface="ＭＳ Ｐゴシック"/>
              </a:rPr>
              <a:t>Human cell growth kinetics (</a:t>
            </a:r>
            <a:r>
              <a:rPr lang="en-US" sz="2000" b="0" dirty="0" err="1" smtClean="0">
                <a:cs typeface="ＭＳ Ｐゴシック"/>
              </a:rPr>
              <a:t>ACEA</a:t>
            </a:r>
            <a:r>
              <a:rPr lang="en-US" sz="2000" b="0" dirty="0" smtClean="0">
                <a:cs typeface="ＭＳ Ｐゴシック"/>
              </a:rPr>
              <a:t> Biosciences)</a:t>
            </a:r>
          </a:p>
          <a:p>
            <a:pPr lvl="1"/>
            <a:r>
              <a:rPr lang="en-US" sz="2000" b="0" dirty="0" smtClean="0">
                <a:cs typeface="ＭＳ Ｐゴシック"/>
              </a:rPr>
              <a:t>Protein expression profiles in complex primary human cell culture models (</a:t>
            </a:r>
            <a:r>
              <a:rPr lang="en-US" sz="2000" b="0" dirty="0" err="1" smtClean="0">
                <a:cs typeface="ＭＳ Ｐゴシック"/>
              </a:rPr>
              <a:t>BioSeek</a:t>
            </a:r>
            <a:r>
              <a:rPr lang="en-US" sz="2000" b="0" dirty="0" smtClean="0">
                <a:cs typeface="ＭＳ Ｐゴシック"/>
              </a:rPr>
              <a:t>/</a:t>
            </a:r>
            <a:r>
              <a:rPr lang="en-US" sz="2000" b="0" dirty="0" err="1" smtClean="0">
                <a:cs typeface="ＭＳ Ｐゴシック"/>
              </a:rPr>
              <a:t>Asterand</a:t>
            </a:r>
            <a:r>
              <a:rPr lang="en-US" sz="2000" b="0" dirty="0" smtClean="0">
                <a:cs typeface="ＭＳ Ｐゴシック"/>
              </a:rPr>
              <a:t>)</a:t>
            </a:r>
          </a:p>
          <a:p>
            <a:pPr lvl="1"/>
            <a:endParaRPr lang="en-US" sz="2000" b="0" dirty="0" smtClean="0">
              <a:cs typeface="ＭＳ Ｐゴシック"/>
            </a:endParaRPr>
          </a:p>
          <a:p>
            <a:pPr lvl="1"/>
            <a:endParaRPr lang="en-US" b="0" dirty="0" smtClean="0"/>
          </a:p>
          <a:p>
            <a:pPr lvl="1"/>
            <a:endParaRPr lang="en-US" b="0" dirty="0" smtClean="0"/>
          </a:p>
        </p:txBody>
      </p:sp>
      <p:sp>
        <p:nvSpPr>
          <p:cNvPr id="80915" name="Text Box 53"/>
          <p:cNvSpPr txBox="1">
            <a:spLocks noChangeArrowheads="1"/>
          </p:cNvSpPr>
          <p:nvPr/>
        </p:nvSpPr>
        <p:spPr bwMode="auto">
          <a:xfrm>
            <a:off x="4572000" y="1524000"/>
            <a:ext cx="184150" cy="457200"/>
          </a:xfrm>
          <a:prstGeom prst="rect">
            <a:avLst/>
          </a:prstGeom>
          <a:noFill/>
          <a:ln w="9525">
            <a:noFill/>
            <a:miter lim="800000"/>
            <a:headEnd/>
            <a:tailEnd/>
          </a:ln>
        </p:spPr>
        <p:txBody>
          <a:bodyPr wrap="none">
            <a:spAutoFit/>
          </a:bodyPr>
          <a:lstStyle/>
          <a:p>
            <a:endParaRPr lang="en-US">
              <a:cs typeface="ＭＳ Ｐゴシック"/>
            </a:endParaRPr>
          </a:p>
        </p:txBody>
      </p:sp>
      <p:sp>
        <p:nvSpPr>
          <p:cNvPr id="48" name="Rectangle 47"/>
          <p:cNvSpPr/>
          <p:nvPr/>
        </p:nvSpPr>
        <p:spPr bwMode="auto">
          <a:xfrm>
            <a:off x="-1143000" y="2514600"/>
            <a:ext cx="152400" cy="4572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nvGrpSpPr>
          <p:cNvPr id="43" name="Group 42"/>
          <p:cNvGrpSpPr/>
          <p:nvPr/>
        </p:nvGrpSpPr>
        <p:grpSpPr>
          <a:xfrm>
            <a:off x="5257800" y="1219200"/>
            <a:ext cx="3505200" cy="2667000"/>
            <a:chOff x="11506200" y="194846"/>
            <a:chExt cx="4114800" cy="3161129"/>
          </a:xfrm>
        </p:grpSpPr>
        <p:pic>
          <p:nvPicPr>
            <p:cNvPr id="47" name="Picture 52" descr="CellCiphr Brings Cellular Systems Biology to Drug Discovery"/>
            <p:cNvPicPr>
              <a:picLocks noChangeAspect="1" noChangeArrowheads="1"/>
            </p:cNvPicPr>
            <p:nvPr/>
          </p:nvPicPr>
          <p:blipFill>
            <a:blip r:embed="rId4" cstate="print"/>
            <a:srcRect/>
            <a:stretch>
              <a:fillRect/>
            </a:stretch>
          </p:blipFill>
          <p:spPr bwMode="auto">
            <a:xfrm>
              <a:off x="11506200" y="685800"/>
              <a:ext cx="4114800" cy="2670175"/>
            </a:xfrm>
            <a:prstGeom prst="rect">
              <a:avLst/>
            </a:prstGeom>
            <a:noFill/>
            <a:ln w="9525">
              <a:noFill/>
              <a:miter lim="800000"/>
              <a:headEnd/>
              <a:tailEnd/>
            </a:ln>
          </p:spPr>
        </p:pic>
        <p:sp>
          <p:nvSpPr>
            <p:cNvPr id="49" name="TextBox 48"/>
            <p:cNvSpPr txBox="1"/>
            <p:nvPr/>
          </p:nvSpPr>
          <p:spPr>
            <a:xfrm>
              <a:off x="12549541" y="194846"/>
              <a:ext cx="2028119" cy="338554"/>
            </a:xfrm>
            <a:prstGeom prst="rect">
              <a:avLst/>
            </a:prstGeom>
            <a:noFill/>
          </p:spPr>
          <p:txBody>
            <a:bodyPr wrap="none" rtlCol="0">
              <a:spAutoFit/>
            </a:bodyPr>
            <a:lstStyle/>
            <a:p>
              <a:r>
                <a:rPr lang="en-US" dirty="0" err="1" smtClean="0"/>
                <a:t>Cellumen</a:t>
              </a:r>
              <a:r>
                <a:rPr lang="en-US" dirty="0" smtClean="0"/>
                <a:t>/</a:t>
              </a:r>
              <a:r>
                <a:rPr lang="en-US" dirty="0" err="1" smtClean="0"/>
                <a:t>Appredica</a:t>
              </a:r>
              <a:endParaRPr lang="en-US" dirty="0"/>
            </a:p>
          </p:txBody>
        </p:sp>
      </p:grpSp>
      <p:grpSp>
        <p:nvGrpSpPr>
          <p:cNvPr id="50" name="Group 33"/>
          <p:cNvGrpSpPr>
            <a:grpSpLocks/>
          </p:cNvGrpSpPr>
          <p:nvPr/>
        </p:nvGrpSpPr>
        <p:grpSpPr bwMode="auto">
          <a:xfrm>
            <a:off x="5029200" y="1676400"/>
            <a:ext cx="3657600" cy="2819400"/>
            <a:chOff x="1728" y="2064"/>
            <a:chExt cx="2640" cy="2048"/>
          </a:xfrm>
        </p:grpSpPr>
        <p:pic>
          <p:nvPicPr>
            <p:cNvPr id="53" name="Picture 31" descr="factorial"/>
            <p:cNvPicPr>
              <a:picLocks noChangeAspect="1" noChangeArrowheads="1"/>
            </p:cNvPicPr>
            <p:nvPr/>
          </p:nvPicPr>
          <p:blipFill>
            <a:blip r:embed="rId5" cstate="print"/>
            <a:srcRect/>
            <a:stretch>
              <a:fillRect/>
            </a:stretch>
          </p:blipFill>
          <p:spPr bwMode="auto">
            <a:xfrm>
              <a:off x="1728" y="2064"/>
              <a:ext cx="2640" cy="2048"/>
            </a:xfrm>
            <a:prstGeom prst="rect">
              <a:avLst/>
            </a:prstGeom>
            <a:noFill/>
            <a:ln w="9525">
              <a:noFill/>
              <a:miter lim="800000"/>
              <a:headEnd/>
              <a:tailEnd/>
            </a:ln>
          </p:spPr>
        </p:pic>
        <p:sp>
          <p:nvSpPr>
            <p:cNvPr id="54" name="Rectangle 32"/>
            <p:cNvSpPr>
              <a:spLocks noChangeArrowheads="1"/>
            </p:cNvSpPr>
            <p:nvPr/>
          </p:nvSpPr>
          <p:spPr bwMode="auto">
            <a:xfrm>
              <a:off x="3264" y="2160"/>
              <a:ext cx="1056" cy="384"/>
            </a:xfrm>
            <a:prstGeom prst="rect">
              <a:avLst/>
            </a:prstGeom>
            <a:solidFill>
              <a:schemeClr val="accent1"/>
            </a:solidFill>
            <a:ln w="9525">
              <a:noFill/>
              <a:miter lim="800000"/>
              <a:headEnd/>
              <a:tailEnd/>
            </a:ln>
          </p:spPr>
          <p:txBody>
            <a:bodyPr wrap="none" anchor="ctr"/>
            <a:lstStyle/>
            <a:p>
              <a:endParaRPr lang="en-US">
                <a:cs typeface="ＭＳ Ｐゴシック"/>
              </a:endParaRPr>
            </a:p>
          </p:txBody>
        </p:sp>
      </p:grpSp>
      <p:sp>
        <p:nvSpPr>
          <p:cNvPr id="55" name="TextBox 54"/>
          <p:cNvSpPr txBox="1"/>
          <p:nvPr/>
        </p:nvSpPr>
        <p:spPr>
          <a:xfrm>
            <a:off x="6400800" y="1219200"/>
            <a:ext cx="1005403" cy="338554"/>
          </a:xfrm>
          <a:prstGeom prst="rect">
            <a:avLst/>
          </a:prstGeom>
          <a:noFill/>
        </p:spPr>
        <p:txBody>
          <a:bodyPr wrap="none" rtlCol="0">
            <a:spAutoFit/>
          </a:bodyPr>
          <a:lstStyle/>
          <a:p>
            <a:r>
              <a:rPr lang="en-US" dirty="0" err="1" smtClean="0"/>
              <a:t>Attagene</a:t>
            </a:r>
            <a:endParaRPr lang="en-US" dirty="0"/>
          </a:p>
        </p:txBody>
      </p:sp>
      <p:pic>
        <p:nvPicPr>
          <p:cNvPr id="56" name="Picture 34" descr="cartoon"/>
          <p:cNvPicPr>
            <a:picLocks noChangeAspect="1" noChangeArrowheads="1"/>
          </p:cNvPicPr>
          <p:nvPr/>
        </p:nvPicPr>
        <p:blipFill>
          <a:blip r:embed="rId6" cstate="print"/>
          <a:srcRect/>
          <a:stretch>
            <a:fillRect/>
          </a:stretch>
        </p:blipFill>
        <p:spPr bwMode="auto">
          <a:xfrm>
            <a:off x="4800600" y="1676400"/>
            <a:ext cx="4038600" cy="3054734"/>
          </a:xfrm>
          <a:prstGeom prst="rect">
            <a:avLst/>
          </a:prstGeom>
          <a:noFill/>
          <a:ln w="9525">
            <a:noFill/>
            <a:miter lim="800000"/>
            <a:headEnd/>
            <a:tailEnd/>
          </a:ln>
        </p:spPr>
      </p:pic>
      <p:sp>
        <p:nvSpPr>
          <p:cNvPr id="57" name="TextBox 56"/>
          <p:cNvSpPr txBox="1"/>
          <p:nvPr/>
        </p:nvSpPr>
        <p:spPr>
          <a:xfrm>
            <a:off x="6400800" y="1212466"/>
            <a:ext cx="740908" cy="338554"/>
          </a:xfrm>
          <a:prstGeom prst="rect">
            <a:avLst/>
          </a:prstGeom>
          <a:noFill/>
        </p:spPr>
        <p:txBody>
          <a:bodyPr wrap="none" rtlCol="0">
            <a:spAutoFit/>
          </a:bodyPr>
          <a:lstStyle/>
          <a:p>
            <a:r>
              <a:rPr lang="en-US" dirty="0" err="1" smtClean="0"/>
              <a:t>ACEA</a:t>
            </a:r>
            <a:endParaRPr lang="en-US" dirty="0"/>
          </a:p>
        </p:txBody>
      </p:sp>
      <p:sp>
        <p:nvSpPr>
          <p:cNvPr id="64" name="Rectangle 63"/>
          <p:cNvSpPr/>
          <p:nvPr/>
        </p:nvSpPr>
        <p:spPr bwMode="auto">
          <a:xfrm>
            <a:off x="3429000" y="3733800"/>
            <a:ext cx="160020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4876800" y="6248400"/>
            <a:ext cx="22860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nvGrpSpPr>
          <p:cNvPr id="69" name="Group 68"/>
          <p:cNvGrpSpPr/>
          <p:nvPr/>
        </p:nvGrpSpPr>
        <p:grpSpPr>
          <a:xfrm>
            <a:off x="4565547" y="1981200"/>
            <a:ext cx="4121253" cy="2133600"/>
            <a:chOff x="4495800" y="4343400"/>
            <a:chExt cx="4121253" cy="2133600"/>
          </a:xfrm>
        </p:grpSpPr>
        <p:pic>
          <p:nvPicPr>
            <p:cNvPr id="65" name="Picture 64" descr="BSK.png"/>
            <p:cNvPicPr>
              <a:picLocks noChangeAspect="1"/>
            </p:cNvPicPr>
            <p:nvPr/>
          </p:nvPicPr>
          <p:blipFill>
            <a:blip r:embed="rId7" cstate="print"/>
            <a:stretch>
              <a:fillRect/>
            </a:stretch>
          </p:blipFill>
          <p:spPr>
            <a:xfrm>
              <a:off x="4495800" y="4343400"/>
              <a:ext cx="4121253" cy="2121592"/>
            </a:xfrm>
            <a:prstGeom prst="rect">
              <a:avLst/>
            </a:prstGeom>
          </p:spPr>
        </p:pic>
        <p:sp>
          <p:nvSpPr>
            <p:cNvPr id="68" name="Rectangle 67"/>
            <p:cNvSpPr/>
            <p:nvPr/>
          </p:nvSpPr>
          <p:spPr bwMode="auto">
            <a:xfrm>
              <a:off x="4876800" y="6248400"/>
              <a:ext cx="228600" cy="228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70" name="TextBox 69"/>
          <p:cNvSpPr txBox="1"/>
          <p:nvPr/>
        </p:nvSpPr>
        <p:spPr>
          <a:xfrm>
            <a:off x="6477000" y="1219200"/>
            <a:ext cx="946093" cy="338554"/>
          </a:xfrm>
          <a:prstGeom prst="rect">
            <a:avLst/>
          </a:prstGeom>
          <a:noFill/>
        </p:spPr>
        <p:txBody>
          <a:bodyPr wrap="none" rtlCol="0">
            <a:spAutoFit/>
          </a:bodyPr>
          <a:lstStyle/>
          <a:p>
            <a:r>
              <a:rPr lang="en-US" dirty="0" err="1" smtClean="0"/>
              <a:t>BioSeek</a:t>
            </a:r>
            <a:endParaRPr lang="en-US" dirty="0"/>
          </a:p>
        </p:txBody>
      </p:sp>
      <p:grpSp>
        <p:nvGrpSpPr>
          <p:cNvPr id="79" name="Group 78"/>
          <p:cNvGrpSpPr/>
          <p:nvPr/>
        </p:nvGrpSpPr>
        <p:grpSpPr>
          <a:xfrm>
            <a:off x="5334000" y="1524000"/>
            <a:ext cx="3352800" cy="3124200"/>
            <a:chOff x="4953000" y="4267200"/>
            <a:chExt cx="3352800" cy="3124200"/>
          </a:xfrm>
        </p:grpSpPr>
        <p:grpSp>
          <p:nvGrpSpPr>
            <p:cNvPr id="75" name="Group 74"/>
            <p:cNvGrpSpPr/>
            <p:nvPr/>
          </p:nvGrpSpPr>
          <p:grpSpPr>
            <a:xfrm>
              <a:off x="4953000" y="4267200"/>
              <a:ext cx="3352800" cy="3124200"/>
              <a:chOff x="4953000" y="4267200"/>
              <a:chExt cx="3352800" cy="3124200"/>
            </a:xfrm>
          </p:grpSpPr>
          <p:grpSp>
            <p:nvGrpSpPr>
              <p:cNvPr id="73" name="Group 72"/>
              <p:cNvGrpSpPr/>
              <p:nvPr/>
            </p:nvGrpSpPr>
            <p:grpSpPr>
              <a:xfrm>
                <a:off x="4953000" y="4267200"/>
                <a:ext cx="3352800" cy="3124200"/>
                <a:chOff x="4953000" y="4267200"/>
                <a:chExt cx="3352800" cy="3124200"/>
              </a:xfrm>
            </p:grpSpPr>
            <p:pic>
              <p:nvPicPr>
                <p:cNvPr id="71" name="Picture 11" descr="nano_high_noon"/>
                <p:cNvPicPr>
                  <a:picLocks noChangeAspect="1" noChangeArrowheads="1"/>
                </p:cNvPicPr>
                <p:nvPr/>
              </p:nvPicPr>
              <p:blipFill>
                <a:blip r:embed="rId8" cstate="print"/>
                <a:srcRect/>
                <a:stretch>
                  <a:fillRect/>
                </a:stretch>
              </p:blipFill>
              <p:spPr bwMode="auto">
                <a:xfrm>
                  <a:off x="5105400" y="4267200"/>
                  <a:ext cx="3152633" cy="3108991"/>
                </a:xfrm>
                <a:prstGeom prst="rect">
                  <a:avLst/>
                </a:prstGeom>
                <a:noFill/>
                <a:ln w="9525">
                  <a:noFill/>
                  <a:miter lim="800000"/>
                  <a:headEnd/>
                  <a:tailEnd/>
                </a:ln>
              </p:spPr>
            </p:pic>
            <p:sp>
              <p:nvSpPr>
                <p:cNvPr id="72" name="Rectangle 71"/>
                <p:cNvSpPr/>
                <p:nvPr/>
              </p:nvSpPr>
              <p:spPr bwMode="auto">
                <a:xfrm>
                  <a:off x="4953000" y="6553200"/>
                  <a:ext cx="3352800" cy="838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sp>
            <p:nvSpPr>
              <p:cNvPr id="74" name="Rectangle 73"/>
              <p:cNvSpPr/>
              <p:nvPr/>
            </p:nvSpPr>
            <p:spPr bwMode="auto">
              <a:xfrm>
                <a:off x="5029200" y="4267200"/>
                <a:ext cx="3276600" cy="731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cxnSp>
          <p:nvCxnSpPr>
            <p:cNvPr id="77" name="Straight Arrow Connector 76"/>
            <p:cNvCxnSpPr/>
            <p:nvPr/>
          </p:nvCxnSpPr>
          <p:spPr bwMode="auto">
            <a:xfrm flipV="1">
              <a:off x="6705600" y="4800600"/>
              <a:ext cx="228600" cy="304800"/>
            </a:xfrm>
            <a:prstGeom prst="straightConnector1">
              <a:avLst/>
            </a:prstGeom>
            <a:noFill/>
            <a:ln w="38100" cap="flat" cmpd="sng" algn="ctr">
              <a:solidFill>
                <a:srgbClr val="A50021"/>
              </a:solidFill>
              <a:prstDash val="solid"/>
              <a:round/>
              <a:headEnd type="triangle" w="med" len="med"/>
              <a:tailEnd type="none"/>
            </a:ln>
            <a:effectLst/>
          </p:spPr>
        </p:cxnSp>
        <p:cxnSp>
          <p:nvCxnSpPr>
            <p:cNvPr id="78" name="Straight Arrow Connector 77"/>
            <p:cNvCxnSpPr/>
            <p:nvPr/>
          </p:nvCxnSpPr>
          <p:spPr bwMode="auto">
            <a:xfrm flipV="1">
              <a:off x="7772400" y="4800600"/>
              <a:ext cx="228600" cy="304800"/>
            </a:xfrm>
            <a:prstGeom prst="straightConnector1">
              <a:avLst/>
            </a:prstGeom>
            <a:noFill/>
            <a:ln w="38100" cap="flat" cmpd="sng" algn="ctr">
              <a:solidFill>
                <a:srgbClr val="A50021"/>
              </a:solidFill>
              <a:prstDash val="solid"/>
              <a:round/>
              <a:headEnd type="triangle" w="med" len="med"/>
              <a:tailEnd type="none"/>
            </a:ln>
            <a:effectLst/>
          </p:spPr>
        </p:cxnSp>
      </p:grpSp>
      <p:sp>
        <p:nvSpPr>
          <p:cNvPr id="41" name="Rectangle 4"/>
          <p:cNvSpPr txBox="1">
            <a:spLocks noChangeArrowheads="1"/>
          </p:cNvSpPr>
          <p:nvPr/>
        </p:nvSpPr>
        <p:spPr bwMode="auto">
          <a:xfrm>
            <a:off x="304800" y="4343400"/>
            <a:ext cx="8458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8788" lvl="1" indent="-174625" eaLnBrk="1" hangingPunct="1">
              <a:spcBef>
                <a:spcPct val="20000"/>
              </a:spcBef>
              <a:buClr>
                <a:srgbClr val="003F69"/>
              </a:buClr>
              <a:buFont typeface="Wingdings" pitchFamily="2" charset="2"/>
              <a:buChar char="§"/>
              <a:defRPr/>
            </a:pPr>
            <a:r>
              <a:rPr kumimoji="0" lang="en-US" sz="2000" b="0" i="0" u="none" strike="noStrike" kern="0" cap="none" spc="0" normalizeH="0" baseline="0" noProof="0" dirty="0" smtClean="0">
                <a:ln>
                  <a:noFill/>
                </a:ln>
                <a:solidFill>
                  <a:schemeClr val="tx1"/>
                </a:solidFill>
                <a:effectLst/>
                <a:uLnTx/>
                <a:uFillTx/>
                <a:latin typeface="+mn-lt"/>
                <a:cs typeface="ＭＳ Ｐゴシック"/>
              </a:rPr>
              <a:t>Toxicity phenotype effects (DNA, mitochondria, lysosomes etc.) in human and rat liver cells through high-content screening/ fluorescent imaging (</a:t>
            </a:r>
            <a:r>
              <a:rPr kumimoji="0" lang="en-US" sz="2000" b="0" i="0" u="none" strike="noStrike" kern="0" cap="none" spc="0" normalizeH="0" baseline="0" noProof="0" dirty="0" err="1" smtClean="0">
                <a:ln>
                  <a:noFill/>
                </a:ln>
                <a:solidFill>
                  <a:schemeClr val="tx1"/>
                </a:solidFill>
                <a:effectLst/>
                <a:uLnTx/>
                <a:uFillTx/>
                <a:latin typeface="+mn-lt"/>
                <a:cs typeface="ＭＳ Ｐゴシック"/>
              </a:rPr>
              <a:t>Cellumen</a:t>
            </a:r>
            <a:r>
              <a:rPr kumimoji="0" lang="en-US" sz="2000" b="0" i="0" u="none" strike="noStrike" kern="0" cap="none" spc="0" normalizeH="0" baseline="0" noProof="0" dirty="0" smtClean="0">
                <a:ln>
                  <a:noFill/>
                </a:ln>
                <a:solidFill>
                  <a:schemeClr val="tx1"/>
                </a:solidFill>
                <a:effectLst/>
                <a:uLnTx/>
                <a:uFillTx/>
                <a:latin typeface="+mn-lt"/>
                <a:cs typeface="ＭＳ Ｐゴシック"/>
              </a:rPr>
              <a:t>/</a:t>
            </a:r>
            <a:r>
              <a:rPr kumimoji="0" lang="en-US" sz="2000" b="0" i="0" u="none" strike="noStrike" kern="0" cap="none" spc="0" normalizeH="0" baseline="0" noProof="0" dirty="0" err="1" smtClean="0">
                <a:ln>
                  <a:noFill/>
                </a:ln>
                <a:solidFill>
                  <a:schemeClr val="tx1"/>
                </a:solidFill>
                <a:effectLst/>
                <a:uLnTx/>
                <a:uFillTx/>
                <a:latin typeface="+mn-lt"/>
                <a:cs typeface="ＭＳ Ｐゴシック"/>
              </a:rPr>
              <a:t>Apredica</a:t>
            </a:r>
            <a:r>
              <a:rPr kumimoji="0" lang="en-US" sz="2000" b="0" i="0" u="none" strike="noStrike" kern="0" cap="none" spc="0" normalizeH="0" baseline="0" noProof="0" dirty="0" smtClean="0">
                <a:ln>
                  <a:noFill/>
                </a:ln>
                <a:solidFill>
                  <a:schemeClr val="tx1"/>
                </a:solidFill>
                <a:effectLst/>
                <a:uLnTx/>
                <a:uFillTx/>
                <a:latin typeface="+mn-lt"/>
                <a:cs typeface="ＭＳ Ｐゴシック"/>
              </a:rPr>
              <a:t>)</a:t>
            </a:r>
            <a:r>
              <a:rPr lang="en-US" sz="2000" dirty="0" smtClean="0">
                <a:solidFill>
                  <a:srgbClr val="FF0000"/>
                </a:solidFill>
                <a:cs typeface="ＭＳ Ｐゴシック"/>
              </a:rPr>
              <a:t> </a:t>
            </a:r>
          </a:p>
          <a:p>
            <a:pPr marL="458788" lvl="1" indent="-174625" eaLnBrk="1" hangingPunct="1">
              <a:spcBef>
                <a:spcPct val="20000"/>
              </a:spcBef>
              <a:buClr>
                <a:srgbClr val="003F69"/>
              </a:buClr>
              <a:buFont typeface="Wingdings" pitchFamily="2" charset="2"/>
              <a:buChar char="§"/>
              <a:defRPr/>
            </a:pPr>
            <a:r>
              <a:rPr lang="en-US" sz="2000" dirty="0" smtClean="0">
                <a:cs typeface="ＭＳ Ｐゴシック"/>
              </a:rPr>
              <a:t>Developmental effects in zebrafish embryos</a:t>
            </a:r>
            <a:endParaRPr kumimoji="0" lang="en-US" sz="2000" b="0" i="0" u="none" strike="noStrike" kern="0" cap="none" spc="0" normalizeH="0" baseline="0" noProof="0" dirty="0" smtClean="0">
              <a:ln>
                <a:noFill/>
              </a:ln>
              <a:effectLst/>
              <a:uLnTx/>
              <a:uFillTx/>
              <a:latin typeface="+mn-lt"/>
              <a:cs typeface="ＭＳ Ｐゴシック"/>
            </a:endParaRPr>
          </a:p>
          <a:p>
            <a:pPr marL="458788" marR="0" lvl="1" indent="-174625" algn="l" defTabSz="914400" rtl="0" eaLnBrk="1" fontAlgn="base" latinLnBrk="0" hangingPunct="1">
              <a:lnSpc>
                <a:spcPct val="100000"/>
              </a:lnSpc>
              <a:spcBef>
                <a:spcPct val="20000"/>
              </a:spcBef>
              <a:spcAft>
                <a:spcPct val="0"/>
              </a:spcAft>
              <a:buClr>
                <a:srgbClr val="003F69"/>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cs typeface="ＭＳ Ｐゴシック"/>
            </a:endParaRPr>
          </a:p>
          <a:p>
            <a:pPr marL="458788" marR="0" lvl="1" indent="-174625" algn="l" defTabSz="914400" rtl="0" eaLnBrk="1" fontAlgn="base" latinLnBrk="0" hangingPunct="1">
              <a:lnSpc>
                <a:spcPct val="100000"/>
              </a:lnSpc>
              <a:spcBef>
                <a:spcPct val="20000"/>
              </a:spcBef>
              <a:spcAft>
                <a:spcPct val="0"/>
              </a:spcAft>
              <a:buClr>
                <a:srgbClr val="003F69"/>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cs typeface="ＭＳ Ｐゴシック"/>
            </a:endParaRPr>
          </a:p>
          <a:p>
            <a:pPr marL="458788" marR="0" lvl="1" indent="-174625" algn="l" defTabSz="914400" rtl="0" eaLnBrk="1" fontAlgn="base" latinLnBrk="0" hangingPunct="1">
              <a:lnSpc>
                <a:spcPct val="100000"/>
              </a:lnSpc>
              <a:spcBef>
                <a:spcPct val="20000"/>
              </a:spcBef>
              <a:spcAft>
                <a:spcPct val="0"/>
              </a:spcAft>
              <a:buClr>
                <a:srgbClr val="003F69"/>
              </a:buClr>
              <a:buSzTx/>
              <a:buFont typeface="Wingdings" pitchFamily="2" charset="2"/>
              <a:buChar char="§"/>
              <a:tabLst/>
              <a:defRPr/>
            </a:pPr>
            <a:endParaRPr kumimoji="0" lang="en-US" sz="2200" b="0" i="0" u="none" strike="noStrike" kern="0" cap="none" spc="0" normalizeH="0" baseline="0" noProof="0" dirty="0" smtClean="0">
              <a:ln>
                <a:noFill/>
              </a:ln>
              <a:solidFill>
                <a:schemeClr val="tx1"/>
              </a:solidFill>
              <a:effectLst/>
              <a:uLnTx/>
              <a:uFillTx/>
              <a:latin typeface="+mn-lt"/>
            </a:endParaRPr>
          </a:p>
          <a:p>
            <a:pPr marL="458788" marR="0" lvl="1" indent="-174625" algn="l" defTabSz="914400" rtl="0" eaLnBrk="1" fontAlgn="base" latinLnBrk="0" hangingPunct="1">
              <a:lnSpc>
                <a:spcPct val="100000"/>
              </a:lnSpc>
              <a:spcBef>
                <a:spcPct val="20000"/>
              </a:spcBef>
              <a:spcAft>
                <a:spcPct val="0"/>
              </a:spcAft>
              <a:buClr>
                <a:srgbClr val="003F69"/>
              </a:buClr>
              <a:buSzTx/>
              <a:buFont typeface="Wingdings" pitchFamily="2" charset="2"/>
              <a:buChar char="§"/>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80" name="TextBox 79"/>
          <p:cNvSpPr txBox="1"/>
          <p:nvPr/>
        </p:nvSpPr>
        <p:spPr>
          <a:xfrm>
            <a:off x="6324600" y="1219200"/>
            <a:ext cx="1883849" cy="338554"/>
          </a:xfrm>
          <a:prstGeom prst="rect">
            <a:avLst/>
          </a:prstGeom>
          <a:noFill/>
        </p:spPr>
        <p:txBody>
          <a:bodyPr wrap="none" rtlCol="0">
            <a:spAutoFit/>
          </a:bodyPr>
          <a:lstStyle/>
          <a:p>
            <a:r>
              <a:rPr lang="en-US" dirty="0" smtClean="0"/>
              <a:t>Zebrafish embryos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57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7" grpId="0"/>
      <p:bldP spid="57" grpId="1"/>
      <p:bldP spid="70" grpId="0"/>
      <p:bldP spid="70" grpId="1"/>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705600" cy="914400"/>
          </a:xfrm>
        </p:spPr>
        <p:txBody>
          <a:bodyPr/>
          <a:lstStyle/>
          <a:p>
            <a:r>
              <a:rPr lang="en-US" dirty="0" smtClean="0"/>
              <a:t>Cells used in the HTS</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10</a:t>
            </a:fld>
            <a:endParaRPr lang="en-US"/>
          </a:p>
        </p:txBody>
      </p:sp>
      <p:graphicFrame>
        <p:nvGraphicFramePr>
          <p:cNvPr id="12" name="Table 11"/>
          <p:cNvGraphicFramePr>
            <a:graphicFrameLocks noGrp="1"/>
          </p:cNvGraphicFramePr>
          <p:nvPr/>
        </p:nvGraphicFramePr>
        <p:xfrm>
          <a:off x="228600" y="1066800"/>
          <a:ext cx="8915400" cy="5212080"/>
        </p:xfrm>
        <a:graphic>
          <a:graphicData uri="http://schemas.openxmlformats.org/drawingml/2006/table">
            <a:tbl>
              <a:tblPr firstRow="1" bandRow="1">
                <a:tableStyleId>{5C22544A-7EE6-4342-B048-85BDC9FD1C3A}</a:tableStyleId>
              </a:tblPr>
              <a:tblGrid>
                <a:gridCol w="2033337"/>
                <a:gridCol w="1016668"/>
                <a:gridCol w="1064795"/>
                <a:gridCol w="4800600"/>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Main</a:t>
                      </a:r>
                      <a:r>
                        <a:rPr lang="en-US" baseline="0" dirty="0" smtClean="0">
                          <a:solidFill>
                            <a:schemeClr val="tx1"/>
                          </a:solidFill>
                        </a:rPr>
                        <a:t> type of result by assay platform</a:t>
                      </a:r>
                      <a:endParaRPr lang="en-US" dirty="0">
                        <a:solidFill>
                          <a:schemeClr val="tx1"/>
                        </a:solidFill>
                      </a:endParaRPr>
                    </a:p>
                  </a:txBody>
                  <a:tcPr/>
                </a:tc>
                <a:tc>
                  <a:txBody>
                    <a:bodyPr/>
                    <a:lstStyle/>
                    <a:p>
                      <a:r>
                        <a:rPr lang="en-US" sz="1400" dirty="0" smtClean="0">
                          <a:solidFill>
                            <a:schemeClr val="tx1"/>
                          </a:solidFill>
                        </a:rPr>
                        <a:t>Primary/</a:t>
                      </a:r>
                      <a:r>
                        <a:rPr lang="en-US" sz="1400" baseline="0" dirty="0" smtClean="0">
                          <a:solidFill>
                            <a:schemeClr val="tx1"/>
                          </a:solidFill>
                        </a:rPr>
                        <a:t> </a:t>
                      </a:r>
                      <a:r>
                        <a:rPr lang="en-US" sz="1400" dirty="0" smtClean="0">
                          <a:solidFill>
                            <a:schemeClr val="tx1"/>
                          </a:solidFill>
                        </a:rPr>
                        <a:t>cell line</a:t>
                      </a:r>
                      <a:endParaRPr lang="en-US" sz="1400" dirty="0">
                        <a:solidFill>
                          <a:schemeClr val="tx1"/>
                        </a:solidFill>
                      </a:endParaRPr>
                    </a:p>
                  </a:txBody>
                  <a:tcPr/>
                </a:tc>
                <a:tc>
                  <a:txBody>
                    <a:bodyPr/>
                    <a:lstStyle/>
                    <a:p>
                      <a:r>
                        <a:rPr lang="en-US" sz="1400" dirty="0" smtClean="0">
                          <a:solidFill>
                            <a:schemeClr val="tx1"/>
                          </a:solidFill>
                        </a:rPr>
                        <a:t>Species</a:t>
                      </a:r>
                      <a:endParaRPr lang="en-US" sz="1400" dirty="0">
                        <a:solidFill>
                          <a:schemeClr val="tx1"/>
                        </a:solidFill>
                      </a:endParaRPr>
                    </a:p>
                  </a:txBody>
                  <a:tcPr/>
                </a:tc>
                <a:tc>
                  <a:txBody>
                    <a:bodyPr/>
                    <a:lstStyle/>
                    <a:p>
                      <a:r>
                        <a:rPr lang="en-US" dirty="0" smtClean="0">
                          <a:solidFill>
                            <a:schemeClr val="tx1"/>
                          </a:solidFill>
                        </a:rPr>
                        <a:t>Cell type</a:t>
                      </a:r>
                      <a:endParaRPr lang="en-US" dirty="0">
                        <a:solidFill>
                          <a:schemeClr val="tx1"/>
                        </a:solidFill>
                      </a:endParaRPr>
                    </a:p>
                  </a:txBody>
                  <a:tcPr/>
                </a:tc>
              </a:tr>
              <a:tr h="370840">
                <a:tc>
                  <a:txBody>
                    <a:bodyPr/>
                    <a:lstStyle/>
                    <a:p>
                      <a:pPr>
                        <a:buFont typeface="Arial" pitchFamily="34" charset="0"/>
                        <a:buChar char="•"/>
                      </a:pPr>
                      <a:r>
                        <a:rPr lang="en-US" sz="1800" b="1" dirty="0" smtClean="0">
                          <a:solidFill>
                            <a:srgbClr val="000099"/>
                          </a:solidFill>
                          <a:cs typeface="ＭＳ Ｐゴシック"/>
                        </a:rPr>
                        <a:t>Transcription factor activation</a:t>
                      </a:r>
                      <a:endParaRPr lang="en-US" dirty="0"/>
                    </a:p>
                  </a:txBody>
                  <a:tcPr/>
                </a:tc>
                <a:tc>
                  <a:txBody>
                    <a:bodyPr/>
                    <a:lstStyle/>
                    <a:p>
                      <a:r>
                        <a:rPr lang="en-US" dirty="0" smtClean="0"/>
                        <a:t>Cell line</a:t>
                      </a:r>
                      <a:endParaRPr lang="en-US" dirty="0"/>
                    </a:p>
                  </a:txBody>
                  <a:tcPr/>
                </a:tc>
                <a:tc>
                  <a:txBody>
                    <a:bodyPr/>
                    <a:lstStyle/>
                    <a:p>
                      <a:r>
                        <a:rPr lang="en-US" baseline="0" dirty="0" smtClean="0"/>
                        <a:t>Human</a:t>
                      </a:r>
                      <a:endParaRPr lang="en-US" dirty="0"/>
                    </a:p>
                  </a:txBody>
                  <a:tcPr/>
                </a:tc>
                <a:tc>
                  <a:txBody>
                    <a:bodyPr/>
                    <a:lstStyle/>
                    <a:p>
                      <a:r>
                        <a:rPr lang="en-US" baseline="0" dirty="0" smtClean="0"/>
                        <a:t>Hepatocytes (HepG2)</a:t>
                      </a:r>
                      <a:endParaRPr lang="en-US" dirty="0"/>
                    </a:p>
                  </a:txBody>
                  <a:tcPr/>
                </a:tc>
              </a:tr>
              <a:tr h="370840">
                <a:tc>
                  <a:txBody>
                    <a:bodyPr/>
                    <a:lstStyle/>
                    <a:p>
                      <a:pPr>
                        <a:buFont typeface="Arial" pitchFamily="34" charset="0"/>
                        <a:buChar char="•"/>
                      </a:pPr>
                      <a:r>
                        <a:rPr lang="en-US" sz="1800" b="1" dirty="0" smtClean="0">
                          <a:solidFill>
                            <a:srgbClr val="000099"/>
                          </a:solidFill>
                        </a:rPr>
                        <a:t>Protein expression profile</a:t>
                      </a:r>
                      <a:endParaRPr lang="en-US" dirty="0"/>
                    </a:p>
                  </a:txBody>
                  <a:tcPr/>
                </a:tc>
                <a:tc>
                  <a:txBody>
                    <a:bodyPr/>
                    <a:lstStyle/>
                    <a:p>
                      <a:r>
                        <a:rPr lang="en-US" dirty="0" smtClean="0"/>
                        <a:t>Primary</a:t>
                      </a:r>
                      <a:r>
                        <a:rPr lang="en-US" baseline="0" dirty="0" smtClean="0"/>
                        <a:t> </a:t>
                      </a:r>
                      <a:endParaRPr lang="en-US" dirty="0"/>
                    </a:p>
                  </a:txBody>
                  <a:tcPr/>
                </a:tc>
                <a:tc>
                  <a:txBody>
                    <a:bodyPr/>
                    <a:lstStyle/>
                    <a:p>
                      <a:r>
                        <a:rPr lang="en-US" dirty="0" smtClean="0"/>
                        <a:t>Human</a:t>
                      </a:r>
                      <a:endParaRPr lang="en-US" dirty="0"/>
                    </a:p>
                  </a:txBody>
                  <a:tcPr/>
                </a:tc>
                <a:tc>
                  <a:txBody>
                    <a:bodyPr/>
                    <a:lstStyle/>
                    <a:p>
                      <a:pPr>
                        <a:buFont typeface="Arial" pitchFamily="34" charset="0"/>
                        <a:buChar char="•"/>
                      </a:pPr>
                      <a:r>
                        <a:rPr lang="en-US" sz="1800" kern="1200" dirty="0" smtClean="0">
                          <a:solidFill>
                            <a:schemeClr val="dk1"/>
                          </a:solidFill>
                          <a:latin typeface="+mn-lt"/>
                          <a:ea typeface="+mn-ea"/>
                          <a:cs typeface="+mn-cs"/>
                        </a:rPr>
                        <a:t>Umbilical vein endothelial cells (</a:t>
                      </a:r>
                      <a:r>
                        <a:rPr lang="en-US" sz="1800" kern="1200" dirty="0" err="1" smtClean="0">
                          <a:solidFill>
                            <a:schemeClr val="dk1"/>
                          </a:solidFill>
                          <a:latin typeface="+mn-lt"/>
                          <a:ea typeface="+mn-ea"/>
                          <a:cs typeface="+mn-cs"/>
                        </a:rPr>
                        <a:t>HUVEC</a:t>
                      </a:r>
                      <a:r>
                        <a:rPr lang="en-US" sz="1800" kern="1200" dirty="0" smtClean="0">
                          <a:solidFill>
                            <a:schemeClr val="dk1"/>
                          </a:solidFill>
                          <a:latin typeface="+mn-lt"/>
                          <a:ea typeface="+mn-ea"/>
                          <a:cs typeface="+mn-cs"/>
                        </a:rPr>
                        <a:t>),</a:t>
                      </a:r>
                    </a:p>
                    <a:p>
                      <a:pPr>
                        <a:buFont typeface="Arial" pitchFamily="34" charset="0"/>
                        <a:buChar char="•"/>
                      </a:pPr>
                      <a:r>
                        <a:rPr lang="en-US" sz="1800" kern="1200" dirty="0" err="1" smtClean="0">
                          <a:solidFill>
                            <a:schemeClr val="dk1"/>
                          </a:solidFill>
                          <a:latin typeface="+mn-lt"/>
                          <a:ea typeface="+mn-ea"/>
                          <a:cs typeface="+mn-cs"/>
                        </a:rPr>
                        <a:t>HUVEC+Peripheral</a:t>
                      </a:r>
                      <a:r>
                        <a:rPr lang="en-US" sz="1800" kern="1200" dirty="0" smtClean="0">
                          <a:solidFill>
                            <a:schemeClr val="dk1"/>
                          </a:solidFill>
                          <a:latin typeface="+mn-lt"/>
                          <a:ea typeface="+mn-ea"/>
                          <a:cs typeface="+mn-cs"/>
                        </a:rPr>
                        <a:t> blood mononuclear cells</a:t>
                      </a:r>
                    </a:p>
                    <a:p>
                      <a:pPr>
                        <a:buFont typeface="Arial" pitchFamily="34" charset="0"/>
                        <a:buChar char="•"/>
                      </a:pPr>
                      <a:r>
                        <a:rPr lang="en-US" sz="1800" kern="1200" dirty="0" smtClean="0">
                          <a:solidFill>
                            <a:schemeClr val="dk1"/>
                          </a:solidFill>
                          <a:latin typeface="+mn-lt"/>
                          <a:ea typeface="+mn-ea"/>
                          <a:cs typeface="+mn-cs"/>
                        </a:rPr>
                        <a:t>Bronchial epithelial cells</a:t>
                      </a:r>
                    </a:p>
                    <a:p>
                      <a:pPr>
                        <a:buFont typeface="Arial" pitchFamily="34" charset="0"/>
                        <a:buChar char="•"/>
                      </a:pPr>
                      <a:r>
                        <a:rPr lang="en-US" sz="1800" kern="1200" dirty="0" smtClean="0">
                          <a:solidFill>
                            <a:schemeClr val="dk1"/>
                          </a:solidFill>
                          <a:latin typeface="+mn-lt"/>
                          <a:ea typeface="+mn-ea"/>
                          <a:cs typeface="+mn-cs"/>
                        </a:rPr>
                        <a:t>Coronary arterial smooth muscle cells</a:t>
                      </a:r>
                    </a:p>
                    <a:p>
                      <a:pPr>
                        <a:buFont typeface="Arial" pitchFamily="34" charset="0"/>
                        <a:buChar char="•"/>
                      </a:pPr>
                      <a:r>
                        <a:rPr lang="en-US" sz="1800" kern="1200" dirty="0" smtClean="0">
                          <a:solidFill>
                            <a:schemeClr val="dk1"/>
                          </a:solidFill>
                          <a:latin typeface="+mn-lt"/>
                          <a:ea typeface="+mn-ea"/>
                          <a:cs typeface="+mn-cs"/>
                        </a:rPr>
                        <a:t>Dermal fibroblasts-neonatal (</a:t>
                      </a:r>
                      <a:r>
                        <a:rPr lang="en-US" sz="1800" kern="1200" dirty="0" err="1" smtClean="0">
                          <a:solidFill>
                            <a:schemeClr val="dk1"/>
                          </a:solidFill>
                          <a:latin typeface="+mn-lt"/>
                          <a:ea typeface="+mn-ea"/>
                          <a:cs typeface="+mn-cs"/>
                        </a:rPr>
                        <a:t>HDFn</a:t>
                      </a:r>
                      <a:r>
                        <a:rPr lang="en-US" sz="1800" kern="1200" dirty="0" smtClean="0">
                          <a:solidFill>
                            <a:schemeClr val="dk1"/>
                          </a:solidFill>
                          <a:latin typeface="+mn-lt"/>
                          <a:ea typeface="+mn-ea"/>
                          <a:cs typeface="+mn-cs"/>
                        </a:rPr>
                        <a:t>)</a:t>
                      </a:r>
                    </a:p>
                    <a:p>
                      <a:pPr>
                        <a:buFont typeface="Arial" pitchFamily="34" charset="0"/>
                        <a:buChar char="•"/>
                      </a:pPr>
                      <a:r>
                        <a:rPr lang="en-US" sz="1800" kern="1200" dirty="0" smtClean="0">
                          <a:solidFill>
                            <a:schemeClr val="dk1"/>
                          </a:solidFill>
                          <a:latin typeface="+mn-lt"/>
                          <a:ea typeface="+mn-ea"/>
                          <a:cs typeface="+mn-cs"/>
                        </a:rPr>
                        <a:t>Epidermal keratinocytes + </a:t>
                      </a:r>
                      <a:r>
                        <a:rPr lang="en-US" sz="1800" kern="1200" dirty="0" err="1" smtClean="0">
                          <a:solidFill>
                            <a:schemeClr val="dk1"/>
                          </a:solidFill>
                          <a:latin typeface="+mn-lt"/>
                          <a:ea typeface="+mn-ea"/>
                          <a:cs typeface="+mn-cs"/>
                        </a:rPr>
                        <a:t>HDFn</a:t>
                      </a:r>
                      <a:endParaRPr lang="en-US" dirty="0"/>
                    </a:p>
                  </a:txBody>
                  <a:tcPr/>
                </a:tc>
              </a:tr>
              <a:tr h="370840">
                <a:tc>
                  <a:txBody>
                    <a:bodyPr/>
                    <a:lstStyle/>
                    <a:p>
                      <a:pPr>
                        <a:buFont typeface="Arial" pitchFamily="34" charset="0"/>
                        <a:buChar char="•"/>
                      </a:pPr>
                      <a:r>
                        <a:rPr lang="en-US" sz="1800" b="1" dirty="0" smtClean="0">
                          <a:solidFill>
                            <a:srgbClr val="000099"/>
                          </a:solidFill>
                          <a:cs typeface="ＭＳ Ｐゴシック"/>
                        </a:rPr>
                        <a:t>Cell growth kinetics </a:t>
                      </a:r>
                      <a:endParaRPr lang="en-US" dirty="0"/>
                    </a:p>
                  </a:txBody>
                  <a:tcPr/>
                </a:tc>
                <a:tc>
                  <a:txBody>
                    <a:bodyPr/>
                    <a:lstStyle/>
                    <a:p>
                      <a:r>
                        <a:rPr lang="en-US" dirty="0" smtClean="0"/>
                        <a:t>Cell line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Human </a:t>
                      </a:r>
                    </a:p>
                    <a:p>
                      <a:endParaRPr lang="en-US" dirty="0"/>
                    </a:p>
                  </a:txBody>
                  <a:tcPr/>
                </a:tc>
                <a:tc>
                  <a:txBody>
                    <a:bodyPr/>
                    <a:lstStyle/>
                    <a:p>
                      <a:r>
                        <a:rPr lang="en-US" dirty="0" smtClean="0"/>
                        <a:t>Lung</a:t>
                      </a:r>
                      <a:r>
                        <a:rPr lang="en-US" baseline="0" dirty="0" smtClean="0"/>
                        <a:t> (A549)</a:t>
                      </a:r>
                      <a:endParaRPr lang="en-US" dirty="0"/>
                    </a:p>
                  </a:txBody>
                  <a:tcPr/>
                </a:tc>
              </a:tr>
              <a:tr h="370840">
                <a:tc>
                  <a:txBody>
                    <a:bodyPr/>
                    <a:lstStyle/>
                    <a:p>
                      <a:pPr>
                        <a:buFont typeface="Arial" pitchFamily="34" charset="0"/>
                        <a:buChar char="•"/>
                      </a:pPr>
                      <a:r>
                        <a:rPr lang="en-US" sz="1800" b="1" dirty="0" smtClean="0">
                          <a:solidFill>
                            <a:srgbClr val="000099"/>
                          </a:solidFill>
                          <a:cs typeface="ＭＳ Ｐゴシック"/>
                        </a:rPr>
                        <a:t>Toxicity phenotype </a:t>
                      </a:r>
                      <a:endParaRPr lang="en-US" dirty="0"/>
                    </a:p>
                  </a:txBody>
                  <a:tcPr/>
                </a:tc>
                <a:tc>
                  <a:txBody>
                    <a:bodyPr/>
                    <a:lstStyle/>
                    <a:p>
                      <a:r>
                        <a:rPr lang="en-US" dirty="0" smtClean="0"/>
                        <a:t>Primary</a:t>
                      </a:r>
                    </a:p>
                    <a:p>
                      <a:r>
                        <a:rPr lang="en-US" dirty="0" smtClean="0"/>
                        <a:t>Cell line</a:t>
                      </a:r>
                      <a:endParaRPr lang="en-US" dirty="0"/>
                    </a:p>
                  </a:txBody>
                  <a:tcPr/>
                </a:tc>
                <a:tc>
                  <a:txBody>
                    <a:bodyPr/>
                    <a:lstStyle/>
                    <a:p>
                      <a:r>
                        <a:rPr lang="en-US" baseline="0" dirty="0" smtClean="0"/>
                        <a:t>Rat </a:t>
                      </a:r>
                    </a:p>
                    <a:p>
                      <a:r>
                        <a:rPr lang="en-US" baseline="0" dirty="0" smtClean="0"/>
                        <a:t>Human</a:t>
                      </a:r>
                      <a:endParaRPr lang="en-US" dirty="0"/>
                    </a:p>
                  </a:txBody>
                  <a:tcPr/>
                </a:tc>
                <a:tc>
                  <a:txBody>
                    <a:bodyPr/>
                    <a:lstStyle/>
                    <a:p>
                      <a:r>
                        <a:rPr lang="en-US" baseline="0" dirty="0" smtClean="0"/>
                        <a:t>Hepatocytes</a:t>
                      </a:r>
                    </a:p>
                    <a:p>
                      <a:r>
                        <a:rPr lang="en-US" baseline="0" dirty="0" smtClean="0"/>
                        <a:t>Hepatocytes (HepG2)</a:t>
                      </a:r>
                      <a:endParaRPr lang="en-US" dirty="0"/>
                    </a:p>
                  </a:txBody>
                  <a:tcPr/>
                </a:tc>
              </a:tr>
              <a:tr h="370840">
                <a:tc>
                  <a:txBody>
                    <a:bodyPr/>
                    <a:lstStyle/>
                    <a:p>
                      <a:pPr>
                        <a:buFont typeface="Arial" pitchFamily="34" charset="0"/>
                        <a:buChar char="•"/>
                      </a:pPr>
                      <a:r>
                        <a:rPr lang="en-US" sz="1800" b="1" dirty="0" smtClean="0">
                          <a:solidFill>
                            <a:srgbClr val="000099"/>
                          </a:solidFill>
                        </a:rPr>
                        <a:t>Developmental malformation </a:t>
                      </a:r>
                      <a:endParaRPr lang="en-US" dirty="0"/>
                    </a:p>
                  </a:txBody>
                  <a:tcPr/>
                </a:tc>
                <a:tc>
                  <a:txBody>
                    <a:bodyPr/>
                    <a:lstStyle/>
                    <a:p>
                      <a:r>
                        <a:rPr lang="en-US" dirty="0" smtClean="0"/>
                        <a:t>NA</a:t>
                      </a:r>
                      <a:endParaRPr lang="en-US" dirty="0"/>
                    </a:p>
                  </a:txBody>
                  <a:tcPr/>
                </a:tc>
                <a:tc>
                  <a:txBody>
                    <a:bodyPr/>
                    <a:lstStyle/>
                    <a:p>
                      <a:r>
                        <a:rPr lang="en-US" dirty="0" smtClean="0"/>
                        <a:t>Zebra</a:t>
                      </a:r>
                      <a:r>
                        <a:rPr lang="en-US" baseline="0" dirty="0" smtClean="0"/>
                        <a:t>fish </a:t>
                      </a:r>
                      <a:endParaRPr lang="en-US" dirty="0"/>
                    </a:p>
                  </a:txBody>
                  <a:tcPr marL="0" marR="0"/>
                </a:tc>
                <a:tc>
                  <a:txBody>
                    <a:bodyPr/>
                    <a:lstStyle/>
                    <a:p>
                      <a:r>
                        <a:rPr lang="en-US" baseline="0" dirty="0" smtClean="0"/>
                        <a:t>embryos</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62000" y="6019800"/>
            <a:ext cx="2438400"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a:off x="914400" y="1600200"/>
            <a:ext cx="0" cy="3200400"/>
          </a:xfrm>
          <a:prstGeom prst="straightConnector1">
            <a:avLst/>
          </a:prstGeom>
          <a:noFill/>
          <a:ln w="114300" cap="flat" cmpd="sng" algn="ctr">
            <a:solidFill>
              <a:srgbClr val="CCFF99"/>
            </a:solidFill>
            <a:prstDash val="solid"/>
            <a:round/>
            <a:headEnd type="none" w="med" len="med"/>
            <a:tailEnd type="arrow"/>
          </a:ln>
          <a:effectLst/>
        </p:spPr>
      </p:cxnSp>
      <p:sp>
        <p:nvSpPr>
          <p:cNvPr id="3" name="Content Placeholder 2"/>
          <p:cNvSpPr>
            <a:spLocks noGrp="1"/>
          </p:cNvSpPr>
          <p:nvPr>
            <p:ph idx="1"/>
          </p:nvPr>
        </p:nvSpPr>
        <p:spPr>
          <a:xfrm>
            <a:off x="152400" y="1905000"/>
            <a:ext cx="2133600" cy="2895600"/>
          </a:xfrm>
        </p:spPr>
        <p:txBody>
          <a:bodyPr/>
          <a:lstStyle/>
          <a:p>
            <a:pPr>
              <a:buNone/>
            </a:pPr>
            <a:r>
              <a:rPr lang="en-US" dirty="0" smtClean="0"/>
              <a:t>    DNA</a:t>
            </a:r>
          </a:p>
          <a:p>
            <a:pPr>
              <a:buNone/>
            </a:pPr>
            <a:endParaRPr lang="en-US" sz="1200" dirty="0" smtClean="0"/>
          </a:p>
          <a:p>
            <a:pPr>
              <a:buNone/>
            </a:pPr>
            <a:r>
              <a:rPr lang="en-US" dirty="0" smtClean="0"/>
              <a:t>    RNA</a:t>
            </a:r>
          </a:p>
          <a:p>
            <a:pPr>
              <a:buNone/>
            </a:pPr>
            <a:endParaRPr lang="en-US" sz="1200" dirty="0" smtClean="0"/>
          </a:p>
          <a:p>
            <a:pPr>
              <a:buNone/>
            </a:pPr>
            <a:r>
              <a:rPr lang="en-US" dirty="0" smtClean="0"/>
              <a:t>  Protein</a:t>
            </a:r>
          </a:p>
          <a:p>
            <a:pPr>
              <a:buNone/>
            </a:pPr>
            <a:endParaRPr lang="en-US" dirty="0" smtClean="0"/>
          </a:p>
          <a:p>
            <a:pPr>
              <a:buNone/>
            </a:pPr>
            <a:r>
              <a:rPr lang="en-US" dirty="0" smtClean="0"/>
              <a:t> Function/</a:t>
            </a:r>
          </a:p>
          <a:p>
            <a:pPr>
              <a:buNone/>
            </a:pPr>
            <a:r>
              <a:rPr lang="en-US" dirty="0" smtClean="0"/>
              <a:t>Phenotype</a:t>
            </a:r>
            <a:endParaRPr lang="en-US" dirty="0"/>
          </a:p>
        </p:txBody>
      </p:sp>
      <p:sp>
        <p:nvSpPr>
          <p:cNvPr id="2" name="Title 1"/>
          <p:cNvSpPr>
            <a:spLocks noGrp="1"/>
          </p:cNvSpPr>
          <p:nvPr>
            <p:ph type="title"/>
          </p:nvPr>
        </p:nvSpPr>
        <p:spPr>
          <a:xfrm>
            <a:off x="2057400" y="228600"/>
            <a:ext cx="6705600" cy="914400"/>
          </a:xfrm>
        </p:spPr>
        <p:txBody>
          <a:bodyPr/>
          <a:lstStyle/>
          <a:p>
            <a:r>
              <a:rPr lang="en-US" dirty="0" smtClean="0"/>
              <a:t>HTS bioactivity coverage (2)</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11</a:t>
            </a:fld>
            <a:endParaRPr lang="en-US"/>
          </a:p>
        </p:txBody>
      </p:sp>
      <p:sp>
        <p:nvSpPr>
          <p:cNvPr id="6" name="TextBox 5"/>
          <p:cNvSpPr txBox="1"/>
          <p:nvPr/>
        </p:nvSpPr>
        <p:spPr>
          <a:xfrm>
            <a:off x="1905000" y="1600200"/>
            <a:ext cx="7010400" cy="400110"/>
          </a:xfrm>
          <a:prstGeom prst="rect">
            <a:avLst/>
          </a:prstGeom>
          <a:noFill/>
        </p:spPr>
        <p:txBody>
          <a:bodyPr wrap="square" rtlCol="0">
            <a:spAutoFit/>
          </a:bodyPr>
          <a:lstStyle/>
          <a:p>
            <a:pPr>
              <a:buFont typeface="Arial" pitchFamily="34" charset="0"/>
              <a:buChar char="•"/>
            </a:pPr>
            <a:r>
              <a:rPr lang="en-US" sz="2000" b="1" dirty="0" smtClean="0">
                <a:solidFill>
                  <a:srgbClr val="000099"/>
                </a:solidFill>
                <a:cs typeface="ＭＳ Ｐゴシック"/>
              </a:rPr>
              <a:t>Transcription factor activation, 48 endpoints (</a:t>
            </a:r>
            <a:r>
              <a:rPr lang="en-US" sz="2000" b="1" dirty="0" err="1" smtClean="0">
                <a:solidFill>
                  <a:srgbClr val="000099"/>
                </a:solidFill>
                <a:cs typeface="ＭＳ Ｐゴシック"/>
              </a:rPr>
              <a:t>Attagene</a:t>
            </a:r>
            <a:r>
              <a:rPr lang="en-US" sz="2000" b="1" dirty="0" smtClean="0">
                <a:solidFill>
                  <a:srgbClr val="000099"/>
                </a:solidFill>
                <a:cs typeface="ＭＳ Ｐゴシック"/>
              </a:rPr>
              <a:t>)</a:t>
            </a:r>
            <a:endParaRPr lang="en-US" sz="2000" b="1" dirty="0">
              <a:solidFill>
                <a:srgbClr val="000099"/>
              </a:solidFill>
            </a:endParaRPr>
          </a:p>
        </p:txBody>
      </p:sp>
      <p:graphicFrame>
        <p:nvGraphicFramePr>
          <p:cNvPr id="12" name="Table 11"/>
          <p:cNvGraphicFramePr>
            <a:graphicFrameLocks noGrp="1"/>
          </p:cNvGraphicFramePr>
          <p:nvPr/>
        </p:nvGraphicFramePr>
        <p:xfrm>
          <a:off x="1905000" y="1143000"/>
          <a:ext cx="6858000" cy="4937760"/>
        </p:xfrm>
        <a:graphic>
          <a:graphicData uri="http://schemas.openxmlformats.org/drawingml/2006/table">
            <a:tbl>
              <a:tblPr firstRow="1" bandRow="1">
                <a:tableStyleId>{5C22544A-7EE6-4342-B048-85BDC9FD1C3A}</a:tableStyleId>
              </a:tblPr>
              <a:tblGrid>
                <a:gridCol w="2057400"/>
                <a:gridCol w="1295400"/>
                <a:gridCol w="1600200"/>
                <a:gridCol w="1905000"/>
              </a:tblGrid>
              <a:tr h="370840">
                <a:tc>
                  <a:txBody>
                    <a:bodyPr/>
                    <a:lstStyle/>
                    <a:p>
                      <a:r>
                        <a:rPr lang="en-US" dirty="0" smtClean="0">
                          <a:solidFill>
                            <a:schemeClr val="tx1"/>
                          </a:solidFill>
                        </a:rPr>
                        <a:t>Main</a:t>
                      </a:r>
                      <a:r>
                        <a:rPr lang="en-US" baseline="0" dirty="0" smtClean="0">
                          <a:solidFill>
                            <a:schemeClr val="tx1"/>
                          </a:solidFill>
                        </a:rPr>
                        <a:t> type of result by assay platform</a:t>
                      </a:r>
                      <a:endParaRPr lang="en-US" dirty="0">
                        <a:solidFill>
                          <a:schemeClr val="tx1"/>
                        </a:solidFill>
                      </a:endParaRPr>
                    </a:p>
                  </a:txBody>
                  <a:tcPr/>
                </a:tc>
                <a:tc>
                  <a:txBody>
                    <a:bodyPr/>
                    <a:lstStyle/>
                    <a:p>
                      <a:r>
                        <a:rPr lang="en-US" dirty="0" smtClean="0">
                          <a:solidFill>
                            <a:schemeClr val="tx1"/>
                          </a:solidFill>
                        </a:rPr>
                        <a:t># of endpoint </a:t>
                      </a:r>
                      <a:r>
                        <a:rPr lang="en-US" baseline="0" dirty="0" smtClean="0">
                          <a:solidFill>
                            <a:schemeClr val="tx1"/>
                          </a:solidFill>
                        </a:rPr>
                        <a:t>measured</a:t>
                      </a:r>
                      <a:endParaRPr lang="en-US" dirty="0">
                        <a:solidFill>
                          <a:schemeClr val="tx1"/>
                        </a:solidFill>
                      </a:endParaRPr>
                    </a:p>
                  </a:txBody>
                  <a:tcPr/>
                </a:tc>
                <a:tc>
                  <a:txBody>
                    <a:bodyPr/>
                    <a:lstStyle/>
                    <a:p>
                      <a:r>
                        <a:rPr lang="en-US" dirty="0" smtClean="0">
                          <a:solidFill>
                            <a:schemeClr val="tx1"/>
                          </a:solidFill>
                        </a:rPr>
                        <a:t># of direction (time points)</a:t>
                      </a:r>
                      <a:endParaRPr lang="en-US" dirty="0">
                        <a:solidFill>
                          <a:schemeClr val="tx1"/>
                        </a:solidFill>
                      </a:endParaRPr>
                    </a:p>
                  </a:txBody>
                  <a:tcPr/>
                </a:tc>
                <a:tc>
                  <a:txBody>
                    <a:bodyPr/>
                    <a:lstStyle/>
                    <a:p>
                      <a:r>
                        <a:rPr lang="en-US" dirty="0" smtClean="0">
                          <a:solidFill>
                            <a:schemeClr val="tx1"/>
                          </a:solidFill>
                        </a:rPr>
                        <a:t># of potential LEC/ AC50 per NM per conc.</a:t>
                      </a:r>
                      <a:endParaRPr lang="en-US" dirty="0">
                        <a:solidFill>
                          <a:schemeClr val="tx1"/>
                        </a:solidFill>
                      </a:endParaRPr>
                    </a:p>
                  </a:txBody>
                  <a:tcPr/>
                </a:tc>
              </a:tr>
              <a:tr h="370840">
                <a:tc>
                  <a:txBody>
                    <a:bodyPr/>
                    <a:lstStyle/>
                    <a:p>
                      <a:pPr algn="l">
                        <a:buFont typeface="Arial" pitchFamily="34" charset="0"/>
                        <a:buChar char="•"/>
                      </a:pPr>
                      <a:r>
                        <a:rPr lang="en-US" sz="1800" b="1" dirty="0" smtClean="0">
                          <a:solidFill>
                            <a:srgbClr val="000099"/>
                          </a:solidFill>
                          <a:cs typeface="ＭＳ Ｐゴシック"/>
                        </a:rPr>
                        <a:t>Transcription factor activation</a:t>
                      </a:r>
                      <a:endParaRPr lang="en-US" dirty="0"/>
                    </a:p>
                  </a:txBody>
                  <a:tcPr anchor="b"/>
                </a:tc>
                <a:tc>
                  <a:txBody>
                    <a:bodyPr/>
                    <a:lstStyle/>
                    <a:p>
                      <a:pPr algn="ctr"/>
                      <a:r>
                        <a:rPr lang="en-US" dirty="0" smtClean="0"/>
                        <a:t>48</a:t>
                      </a:r>
                      <a:endParaRPr lang="en-US" dirty="0"/>
                    </a:p>
                  </a:txBody>
                  <a:tcPr anchor="b"/>
                </a:tc>
                <a:tc>
                  <a:txBody>
                    <a:bodyPr/>
                    <a:lstStyle/>
                    <a:p>
                      <a:pPr algn="ctr"/>
                      <a:r>
                        <a:rPr lang="en-US" dirty="0" smtClean="0"/>
                        <a:t>NA</a:t>
                      </a:r>
                      <a:endParaRPr lang="en-US" dirty="0"/>
                    </a:p>
                  </a:txBody>
                  <a:tcPr anchor="b"/>
                </a:tc>
                <a:tc>
                  <a:txBody>
                    <a:bodyPr/>
                    <a:lstStyle/>
                    <a:p>
                      <a:pPr algn="ctr"/>
                      <a:r>
                        <a:rPr lang="en-US" dirty="0" smtClean="0"/>
                        <a:t>48</a:t>
                      </a:r>
                      <a:endParaRPr lang="en-US" dirty="0"/>
                    </a:p>
                  </a:txBody>
                  <a:tcPr anchor="b"/>
                </a:tc>
              </a:tr>
              <a:tr h="370840">
                <a:tc>
                  <a:txBody>
                    <a:bodyPr/>
                    <a:lstStyle/>
                    <a:p>
                      <a:pPr algn="l">
                        <a:buFont typeface="Arial" pitchFamily="34" charset="0"/>
                        <a:buNone/>
                      </a:pPr>
                      <a:endParaRPr lang="en-US" sz="1800" b="1" dirty="0" smtClean="0">
                        <a:solidFill>
                          <a:srgbClr val="000099"/>
                        </a:solidFill>
                      </a:endParaRPr>
                    </a:p>
                    <a:p>
                      <a:pPr algn="l">
                        <a:buFont typeface="Arial" pitchFamily="34" charset="0"/>
                        <a:buNone/>
                      </a:pPr>
                      <a:endParaRPr lang="en-US" sz="1800" b="1" dirty="0" smtClean="0">
                        <a:solidFill>
                          <a:srgbClr val="000099"/>
                        </a:solidFill>
                      </a:endParaRPr>
                    </a:p>
                    <a:p>
                      <a:pPr algn="l">
                        <a:buFont typeface="Arial" pitchFamily="34" charset="0"/>
                        <a:buChar char="•"/>
                      </a:pPr>
                      <a:r>
                        <a:rPr lang="en-US" sz="1800" b="1" dirty="0" smtClean="0">
                          <a:solidFill>
                            <a:srgbClr val="000099"/>
                          </a:solidFill>
                        </a:rPr>
                        <a:t>Protein profile</a:t>
                      </a:r>
                      <a:endParaRPr lang="en-US" dirty="0"/>
                    </a:p>
                  </a:txBody>
                  <a:tcPr anchor="b"/>
                </a:tc>
                <a:tc>
                  <a:txBody>
                    <a:bodyPr/>
                    <a:lstStyle/>
                    <a:p>
                      <a:pPr algn="ctr"/>
                      <a:r>
                        <a:rPr lang="en-US" dirty="0" smtClean="0"/>
                        <a:t>87</a:t>
                      </a:r>
                      <a:endParaRPr lang="en-US" dirty="0"/>
                    </a:p>
                  </a:txBody>
                  <a:tcPr anchor="b"/>
                </a:tc>
                <a:tc>
                  <a:txBody>
                    <a:bodyPr/>
                    <a:lstStyle/>
                    <a:p>
                      <a:pPr algn="ctr"/>
                      <a:r>
                        <a:rPr lang="en-US" dirty="0" smtClean="0"/>
                        <a:t>2</a:t>
                      </a:r>
                      <a:endParaRPr lang="en-US" dirty="0"/>
                    </a:p>
                  </a:txBody>
                  <a:tcPr anchor="b"/>
                </a:tc>
                <a:tc>
                  <a:txBody>
                    <a:bodyPr/>
                    <a:lstStyle/>
                    <a:p>
                      <a:pPr algn="ctr"/>
                      <a:r>
                        <a:rPr lang="en-US" dirty="0" smtClean="0"/>
                        <a:t>174</a:t>
                      </a:r>
                      <a:endParaRPr lang="en-US" dirty="0"/>
                    </a:p>
                  </a:txBody>
                  <a:tcPr anchor="b"/>
                </a:tc>
              </a:tr>
              <a:tr h="929640">
                <a:tc>
                  <a:txBody>
                    <a:bodyPr/>
                    <a:lstStyle/>
                    <a:p>
                      <a:pPr algn="l">
                        <a:buFont typeface="Arial" pitchFamily="34" charset="0"/>
                        <a:buNone/>
                      </a:pPr>
                      <a:endParaRPr lang="en-US" sz="1800" b="1" dirty="0" smtClean="0">
                        <a:solidFill>
                          <a:srgbClr val="000099"/>
                        </a:solidFill>
                        <a:cs typeface="ＭＳ Ｐゴシック"/>
                      </a:endParaRPr>
                    </a:p>
                    <a:p>
                      <a:pPr algn="l">
                        <a:buFont typeface="Arial" pitchFamily="34" charset="0"/>
                        <a:buNone/>
                      </a:pPr>
                      <a:endParaRPr lang="en-US" sz="1800" b="1" dirty="0" smtClean="0">
                        <a:solidFill>
                          <a:srgbClr val="000099"/>
                        </a:solidFill>
                        <a:cs typeface="ＭＳ Ｐゴシック"/>
                      </a:endParaRPr>
                    </a:p>
                    <a:p>
                      <a:pPr algn="l">
                        <a:buFont typeface="Arial" pitchFamily="34" charset="0"/>
                        <a:buChar char="•"/>
                      </a:pPr>
                      <a:r>
                        <a:rPr lang="en-US" sz="1800" b="1" dirty="0" smtClean="0">
                          <a:solidFill>
                            <a:srgbClr val="000099"/>
                          </a:solidFill>
                          <a:cs typeface="ＭＳ Ｐゴシック"/>
                        </a:rPr>
                        <a:t>Cell growth kinetics </a:t>
                      </a:r>
                      <a:endParaRPr lang="en-US" dirty="0"/>
                    </a:p>
                  </a:txBody>
                  <a:tcPr anchor="b"/>
                </a:tc>
                <a:tc>
                  <a:txBody>
                    <a:bodyPr/>
                    <a:lstStyle/>
                    <a:p>
                      <a:pPr algn="ctr"/>
                      <a:r>
                        <a:rPr lang="en-US" dirty="0" smtClean="0"/>
                        <a:t>1</a:t>
                      </a:r>
                      <a:endParaRPr lang="en-US" dirty="0"/>
                    </a:p>
                  </a:txBody>
                  <a:tcPr anchor="b"/>
                </a:tc>
                <a:tc>
                  <a:txBody>
                    <a:bodyPr/>
                    <a:lstStyle/>
                    <a:p>
                      <a:pPr algn="ctr"/>
                      <a:r>
                        <a:rPr lang="en-US" dirty="0" smtClean="0"/>
                        <a:t>2 (numerous)</a:t>
                      </a:r>
                      <a:endParaRPr lang="en-US" dirty="0"/>
                    </a:p>
                  </a:txBody>
                  <a:tcPr anchor="b"/>
                </a:tc>
                <a:tc>
                  <a:txBody>
                    <a:bodyPr/>
                    <a:lstStyle/>
                    <a:p>
                      <a:pPr algn="ctr"/>
                      <a:r>
                        <a:rPr lang="en-US" dirty="0" smtClean="0"/>
                        <a:t>2 x time points selected</a:t>
                      </a:r>
                      <a:endParaRPr lang="en-US" dirty="0"/>
                    </a:p>
                  </a:txBody>
                  <a:tcPr anchor="b"/>
                </a:tc>
              </a:tr>
              <a:tr h="370840">
                <a:tc>
                  <a:txBody>
                    <a:bodyPr/>
                    <a:lstStyle/>
                    <a:p>
                      <a:pPr algn="l">
                        <a:buFont typeface="Arial" pitchFamily="34" charset="0"/>
                        <a:buChar char="•"/>
                      </a:pPr>
                      <a:r>
                        <a:rPr lang="en-US" sz="1800" b="1" dirty="0" smtClean="0">
                          <a:solidFill>
                            <a:srgbClr val="000099"/>
                          </a:solidFill>
                          <a:cs typeface="ＭＳ Ｐゴシック"/>
                        </a:rPr>
                        <a:t>Toxicity</a:t>
                      </a:r>
                      <a:r>
                        <a:rPr lang="en-US" sz="1800" b="1" baseline="0" dirty="0" smtClean="0">
                          <a:solidFill>
                            <a:srgbClr val="000099"/>
                          </a:solidFill>
                          <a:cs typeface="ＭＳ Ｐゴシック"/>
                        </a:rPr>
                        <a:t> </a:t>
                      </a:r>
                      <a:r>
                        <a:rPr lang="en-US" sz="1800" b="1" dirty="0" smtClean="0">
                          <a:solidFill>
                            <a:srgbClr val="000099"/>
                          </a:solidFill>
                          <a:cs typeface="ＭＳ Ｐゴシック"/>
                        </a:rPr>
                        <a:t>phenotype</a:t>
                      </a:r>
                      <a:endParaRPr lang="en-US" dirty="0"/>
                    </a:p>
                  </a:txBody>
                  <a:tcPr anchor="b"/>
                </a:tc>
                <a:tc>
                  <a:txBody>
                    <a:bodyPr/>
                    <a:lstStyle/>
                    <a:p>
                      <a:pPr algn="ctr"/>
                      <a:r>
                        <a:rPr lang="en-US" dirty="0" smtClean="0"/>
                        <a:t>19</a:t>
                      </a:r>
                      <a:endParaRPr lang="en-US" dirty="0"/>
                    </a:p>
                  </a:txBody>
                  <a:tcPr anchor="b"/>
                </a:tc>
                <a:tc>
                  <a:txBody>
                    <a:bodyPr/>
                    <a:lstStyle/>
                    <a:p>
                      <a:pPr algn="ctr"/>
                      <a:r>
                        <a:rPr lang="en-US" dirty="0" smtClean="0"/>
                        <a:t>NA (2</a:t>
                      </a:r>
                      <a:r>
                        <a:rPr lang="en-US" baseline="0" dirty="0" smtClean="0"/>
                        <a:t>)</a:t>
                      </a:r>
                      <a:endParaRPr lang="en-US" dirty="0"/>
                    </a:p>
                  </a:txBody>
                  <a:tcPr anchor="b"/>
                </a:tc>
                <a:tc>
                  <a:txBody>
                    <a:bodyPr/>
                    <a:lstStyle/>
                    <a:p>
                      <a:pPr algn="ctr"/>
                      <a:r>
                        <a:rPr lang="en-US" dirty="0" smtClean="0"/>
                        <a:t>38</a:t>
                      </a:r>
                      <a:endParaRPr lang="en-US" dirty="0"/>
                    </a:p>
                  </a:txBody>
                  <a:tcPr anchor="b"/>
                </a:tc>
              </a:tr>
              <a:tr h="370840">
                <a:tc>
                  <a:txBody>
                    <a:bodyPr/>
                    <a:lstStyle/>
                    <a:p>
                      <a:pPr algn="l">
                        <a:buFont typeface="Arial" pitchFamily="34" charset="0"/>
                        <a:buChar char="•"/>
                      </a:pPr>
                      <a:r>
                        <a:rPr lang="en-US" sz="1800" b="1" dirty="0" smtClean="0">
                          <a:solidFill>
                            <a:srgbClr val="000099"/>
                          </a:solidFill>
                        </a:rPr>
                        <a:t>Developmental malformation </a:t>
                      </a:r>
                      <a:endParaRPr lang="en-US" dirty="0"/>
                    </a:p>
                  </a:txBody>
                  <a:tcPr anchor="b"/>
                </a:tc>
                <a:tc>
                  <a:txBody>
                    <a:bodyPr/>
                    <a:lstStyle/>
                    <a:p>
                      <a:pPr algn="ctr"/>
                      <a:r>
                        <a:rPr lang="en-US" dirty="0" smtClean="0"/>
                        <a:t>Aggregated</a:t>
                      </a:r>
                      <a:r>
                        <a:rPr lang="en-US" baseline="0" dirty="0" smtClean="0"/>
                        <a:t> to 4</a:t>
                      </a:r>
                      <a:endParaRPr lang="en-US" dirty="0"/>
                    </a:p>
                  </a:txBody>
                  <a:tcPr anchor="b"/>
                </a:tc>
                <a:tc>
                  <a:txBody>
                    <a:bodyPr/>
                    <a:lstStyle/>
                    <a:p>
                      <a:pPr algn="ctr"/>
                      <a:r>
                        <a:rPr lang="en-US" dirty="0" smtClean="0"/>
                        <a:t>NA</a:t>
                      </a:r>
                      <a:endParaRPr lang="en-US" dirty="0"/>
                    </a:p>
                  </a:txBody>
                  <a:tcPr anchor="b"/>
                </a:tc>
                <a:tc>
                  <a:txBody>
                    <a:bodyPr/>
                    <a:lstStyle/>
                    <a:p>
                      <a:pPr algn="ctr"/>
                      <a:r>
                        <a:rPr lang="en-US" dirty="0" smtClean="0"/>
                        <a:t>4</a:t>
                      </a:r>
                      <a:endParaRPr lang="en-US" dirty="0"/>
                    </a:p>
                  </a:txBody>
                  <a:tcPr anchor="b"/>
                </a:tc>
              </a:tr>
            </a:tbl>
          </a:graphicData>
        </a:graphic>
      </p:graphicFrame>
      <p:sp>
        <p:nvSpPr>
          <p:cNvPr id="13" name="TextBox 12"/>
          <p:cNvSpPr txBox="1"/>
          <p:nvPr/>
        </p:nvSpPr>
        <p:spPr>
          <a:xfrm>
            <a:off x="2057400" y="6091535"/>
            <a:ext cx="6503703" cy="461665"/>
          </a:xfrm>
          <a:prstGeom prst="rect">
            <a:avLst/>
          </a:prstGeom>
          <a:noFill/>
        </p:spPr>
        <p:txBody>
          <a:bodyPr wrap="none" rtlCol="0">
            <a:spAutoFit/>
          </a:bodyPr>
          <a:lstStyle/>
          <a:p>
            <a:r>
              <a:rPr lang="en-US" sz="2400" b="1" dirty="0" smtClean="0"/>
              <a:t>Total   					&gt; 266</a:t>
            </a:r>
            <a:endParaRPr lang="en-US" sz="2400"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TG CIS gene direct interaction network 1.PNG"/>
          <p:cNvPicPr>
            <a:picLocks noChangeAspect="1"/>
          </p:cNvPicPr>
          <p:nvPr/>
        </p:nvPicPr>
        <p:blipFill>
          <a:blip r:embed="rId2" cstate="print"/>
          <a:stretch>
            <a:fillRect/>
          </a:stretch>
        </p:blipFill>
        <p:spPr>
          <a:xfrm>
            <a:off x="381000" y="1752600"/>
            <a:ext cx="3926376" cy="3007466"/>
          </a:xfrm>
          <a:prstGeom prst="rect">
            <a:avLst/>
          </a:prstGeom>
        </p:spPr>
      </p:pic>
      <p:sp>
        <p:nvSpPr>
          <p:cNvPr id="2" name="Title 1"/>
          <p:cNvSpPr>
            <a:spLocks noGrp="1"/>
          </p:cNvSpPr>
          <p:nvPr>
            <p:ph type="title"/>
          </p:nvPr>
        </p:nvSpPr>
        <p:spPr/>
        <p:txBody>
          <a:bodyPr/>
          <a:lstStyle/>
          <a:p>
            <a:r>
              <a:rPr lang="en-US" dirty="0" smtClean="0"/>
              <a:t>Bioactivity endpoints related to genes</a:t>
            </a:r>
            <a:endParaRPr lang="en-US" dirty="0"/>
          </a:p>
        </p:txBody>
      </p:sp>
      <p:sp>
        <p:nvSpPr>
          <p:cNvPr id="3" name="Content Placeholder 2"/>
          <p:cNvSpPr>
            <a:spLocks noGrp="1"/>
          </p:cNvSpPr>
          <p:nvPr>
            <p:ph idx="1"/>
          </p:nvPr>
        </p:nvSpPr>
        <p:spPr/>
        <p:txBody>
          <a:bodyPr/>
          <a:lstStyle/>
          <a:p>
            <a:r>
              <a:rPr lang="en-US" dirty="0" smtClean="0"/>
              <a:t> </a:t>
            </a:r>
          </a:p>
          <a:p>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12</a:t>
            </a:fld>
            <a:endParaRPr lang="en-US"/>
          </a:p>
        </p:txBody>
      </p:sp>
      <p:sp>
        <p:nvSpPr>
          <p:cNvPr id="6" name="TextBox 5"/>
          <p:cNvSpPr txBox="1"/>
          <p:nvPr/>
        </p:nvSpPr>
        <p:spPr>
          <a:xfrm>
            <a:off x="990600" y="5029200"/>
            <a:ext cx="2066591" cy="584775"/>
          </a:xfrm>
          <a:prstGeom prst="rect">
            <a:avLst/>
          </a:prstGeom>
          <a:noFill/>
        </p:spPr>
        <p:txBody>
          <a:bodyPr wrap="none" rtlCol="0">
            <a:spAutoFit/>
          </a:bodyPr>
          <a:lstStyle/>
          <a:p>
            <a:r>
              <a:rPr lang="en-US" dirty="0" smtClean="0"/>
              <a:t>Transcription factor </a:t>
            </a:r>
          </a:p>
          <a:p>
            <a:r>
              <a:rPr lang="en-US" dirty="0" smtClean="0"/>
              <a:t>activation (</a:t>
            </a:r>
            <a:r>
              <a:rPr lang="en-US" dirty="0" err="1" smtClean="0"/>
              <a:t>Attagene</a:t>
            </a:r>
            <a:r>
              <a:rPr lang="en-US" dirty="0" smtClean="0"/>
              <a:t>)</a:t>
            </a:r>
            <a:endParaRPr lang="en-US" dirty="0"/>
          </a:p>
        </p:txBody>
      </p:sp>
      <p:pic>
        <p:nvPicPr>
          <p:cNvPr id="7" name="Picture 6" descr="BSKgene direct interactions.PNG"/>
          <p:cNvPicPr>
            <a:picLocks noChangeAspect="1"/>
          </p:cNvPicPr>
          <p:nvPr/>
        </p:nvPicPr>
        <p:blipFill>
          <a:blip r:embed="rId3" cstate="print"/>
          <a:stretch>
            <a:fillRect/>
          </a:stretch>
        </p:blipFill>
        <p:spPr>
          <a:xfrm>
            <a:off x="4267200" y="1676400"/>
            <a:ext cx="3407051" cy="3023296"/>
          </a:xfrm>
          <a:prstGeom prst="rect">
            <a:avLst/>
          </a:prstGeom>
        </p:spPr>
      </p:pic>
      <p:sp>
        <p:nvSpPr>
          <p:cNvPr id="8" name="TextBox 7"/>
          <p:cNvSpPr txBox="1"/>
          <p:nvPr/>
        </p:nvSpPr>
        <p:spPr>
          <a:xfrm>
            <a:off x="4724400" y="5105400"/>
            <a:ext cx="2057400" cy="584775"/>
          </a:xfrm>
          <a:prstGeom prst="rect">
            <a:avLst/>
          </a:prstGeom>
          <a:noFill/>
        </p:spPr>
        <p:txBody>
          <a:bodyPr wrap="square" rtlCol="0">
            <a:spAutoFit/>
          </a:bodyPr>
          <a:lstStyle/>
          <a:p>
            <a:r>
              <a:rPr lang="en-US" dirty="0" smtClean="0"/>
              <a:t>Protein expression profile (</a:t>
            </a:r>
            <a:r>
              <a:rPr lang="en-US" dirty="0" err="1" smtClean="0"/>
              <a:t>BioSeek</a:t>
            </a:r>
            <a:r>
              <a:rPr lang="en-US" dirty="0" smtClean="0"/>
              <a:t>)</a:t>
            </a:r>
            <a:endParaRPr lang="en-US" dirty="0"/>
          </a:p>
        </p:txBody>
      </p:sp>
      <p:pic>
        <p:nvPicPr>
          <p:cNvPr id="9" name="Picture 8" descr="APR gene direct interaction from metacore.PNG"/>
          <p:cNvPicPr>
            <a:picLocks noChangeAspect="1"/>
          </p:cNvPicPr>
          <p:nvPr/>
        </p:nvPicPr>
        <p:blipFill>
          <a:blip r:embed="rId4" cstate="print"/>
          <a:stretch>
            <a:fillRect/>
          </a:stretch>
        </p:blipFill>
        <p:spPr>
          <a:xfrm>
            <a:off x="8001000" y="2590800"/>
            <a:ext cx="669325" cy="882611"/>
          </a:xfrm>
          <a:prstGeom prst="rect">
            <a:avLst/>
          </a:prstGeom>
        </p:spPr>
      </p:pic>
      <p:sp>
        <p:nvSpPr>
          <p:cNvPr id="10" name="TextBox 9"/>
          <p:cNvSpPr txBox="1"/>
          <p:nvPr/>
        </p:nvSpPr>
        <p:spPr>
          <a:xfrm>
            <a:off x="7696200" y="4953000"/>
            <a:ext cx="1295400" cy="830997"/>
          </a:xfrm>
          <a:prstGeom prst="rect">
            <a:avLst/>
          </a:prstGeom>
          <a:noFill/>
        </p:spPr>
        <p:txBody>
          <a:bodyPr wrap="square" rtlCol="0">
            <a:spAutoFit/>
          </a:bodyPr>
          <a:lstStyle/>
          <a:p>
            <a:r>
              <a:rPr lang="en-US" dirty="0" smtClean="0"/>
              <a:t>Toxicity phenotype (</a:t>
            </a:r>
            <a:r>
              <a:rPr lang="en-US" dirty="0" err="1" smtClean="0"/>
              <a:t>Apredica</a:t>
            </a:r>
            <a:r>
              <a:rPr lang="en-US" dirty="0" smtClean="0"/>
              <a:t>)</a:t>
            </a:r>
            <a:endParaRPr lang="en-US" dirty="0"/>
          </a:p>
        </p:txBody>
      </p:sp>
      <p:sp>
        <p:nvSpPr>
          <p:cNvPr id="11" name="Rectangle 10"/>
          <p:cNvSpPr/>
          <p:nvPr/>
        </p:nvSpPr>
        <p:spPr bwMode="auto">
          <a:xfrm>
            <a:off x="3810000" y="1752600"/>
            <a:ext cx="53340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810000" y="1642646"/>
            <a:ext cx="457200" cy="3385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7239000" y="1490246"/>
            <a:ext cx="457200" cy="3385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705600" cy="914400"/>
          </a:xfrm>
        </p:spPr>
        <p:txBody>
          <a:bodyPr/>
          <a:lstStyle/>
          <a:p>
            <a:r>
              <a:rPr lang="en-US" dirty="0" smtClean="0"/>
              <a:t>Endpoints not mapped to genes</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13</a:t>
            </a:fld>
            <a:endParaRPr lang="en-US"/>
          </a:p>
        </p:txBody>
      </p:sp>
      <p:pic>
        <p:nvPicPr>
          <p:cNvPr id="5" name="Picture 2" descr="C:\Documents and Settings\awang\Desktop\R\From Daniel Rotroff ACEA Nano (April 23 2012)\Plot growth curve\growth_curves_07Oct2012\Growth_Curve_Values_R007_07Oct2012.png"/>
          <p:cNvPicPr>
            <a:picLocks noChangeAspect="1" noChangeArrowheads="1"/>
          </p:cNvPicPr>
          <p:nvPr/>
        </p:nvPicPr>
        <p:blipFill>
          <a:blip r:embed="rId3" cstate="print"/>
          <a:srcRect/>
          <a:stretch>
            <a:fillRect/>
          </a:stretch>
        </p:blipFill>
        <p:spPr bwMode="auto">
          <a:xfrm>
            <a:off x="4648200" y="1992889"/>
            <a:ext cx="3766561" cy="3766561"/>
          </a:xfrm>
          <a:prstGeom prst="rect">
            <a:avLst/>
          </a:prstGeom>
          <a:noFill/>
          <a:ln w="9525">
            <a:noFill/>
            <a:miter lim="800000"/>
            <a:headEnd/>
            <a:tailEnd/>
          </a:ln>
        </p:spPr>
      </p:pic>
      <p:pic>
        <p:nvPicPr>
          <p:cNvPr id="6" name="Picture 4" descr="C:\Documents and Settings\awang\Desktop\R\From Daniel Rotroff ACEA Nano (April 23 2012)\Plot growth curve\growth_curves_07Oct2012\Growth_Curve_Values_N003_07Oct2012.png"/>
          <p:cNvPicPr>
            <a:picLocks noChangeAspect="1" noChangeArrowheads="1"/>
          </p:cNvPicPr>
          <p:nvPr/>
        </p:nvPicPr>
        <p:blipFill>
          <a:blip r:embed="rId4" cstate="print"/>
          <a:srcRect/>
          <a:stretch>
            <a:fillRect/>
          </a:stretch>
        </p:blipFill>
        <p:spPr bwMode="auto">
          <a:xfrm>
            <a:off x="762000" y="1981200"/>
            <a:ext cx="3695700" cy="3695700"/>
          </a:xfrm>
          <a:prstGeom prst="rect">
            <a:avLst/>
          </a:prstGeom>
          <a:noFill/>
        </p:spPr>
      </p:pic>
      <p:sp>
        <p:nvSpPr>
          <p:cNvPr id="7" name="Rectangle 6"/>
          <p:cNvSpPr/>
          <p:nvPr/>
        </p:nvSpPr>
        <p:spPr bwMode="auto">
          <a:xfrm>
            <a:off x="685800" y="5791200"/>
            <a:ext cx="7239000" cy="762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838200" y="1066800"/>
            <a:ext cx="7772400" cy="4800600"/>
          </a:xfrm>
        </p:spPr>
        <p:txBody>
          <a:bodyPr/>
          <a:lstStyle/>
          <a:p>
            <a:r>
              <a:rPr lang="en-US" dirty="0" smtClean="0"/>
              <a:t> </a:t>
            </a:r>
            <a:r>
              <a:rPr lang="en-US" dirty="0" err="1" smtClean="0"/>
              <a:t>Cytotoxity</a:t>
            </a:r>
            <a:r>
              <a:rPr lang="en-US" dirty="0" smtClean="0"/>
              <a:t> in various assays</a:t>
            </a:r>
          </a:p>
          <a:p>
            <a:r>
              <a:rPr lang="en-US" dirty="0" smtClean="0"/>
              <a:t> Cell growth kinetics (</a:t>
            </a:r>
            <a:r>
              <a:rPr lang="en-US" dirty="0" err="1" smtClean="0"/>
              <a:t>ACEA</a:t>
            </a:r>
            <a:r>
              <a:rPr lang="en-US" dirty="0" smtClean="0"/>
              <a:t>)</a:t>
            </a:r>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Toxicity phenotype: lysosomal mass, apoptosis, DNA texture, ER stress/DNA damage, </a:t>
            </a:r>
            <a:r>
              <a:rPr lang="en-US" dirty="0" err="1" smtClean="0"/>
              <a:t>steatosis</a:t>
            </a:r>
            <a:r>
              <a:rPr lang="en-US" dirty="0" smtClean="0"/>
              <a:t>, etc. (</a:t>
            </a:r>
            <a:r>
              <a:rPr lang="en-US" dirty="0" err="1" smtClean="0"/>
              <a:t>Apredica</a:t>
            </a:r>
            <a:r>
              <a:rPr lang="en-US" dirty="0" smtClean="0"/>
              <a:t>)</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81786" y="2133600"/>
            <a:ext cx="3621024" cy="350032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Calculated LEC and AC50 from dose-response curve</a:t>
            </a:r>
            <a:endParaRPr lang="en-US" dirty="0"/>
          </a:p>
        </p:txBody>
      </p:sp>
      <p:sp>
        <p:nvSpPr>
          <p:cNvPr id="5" name="Slide Number Placeholder 4"/>
          <p:cNvSpPr>
            <a:spLocks noGrp="1"/>
          </p:cNvSpPr>
          <p:nvPr>
            <p:ph type="sldNum" sz="quarter" idx="10"/>
          </p:nvPr>
        </p:nvSpPr>
        <p:spPr/>
        <p:txBody>
          <a:bodyPr/>
          <a:lstStyle/>
          <a:p>
            <a:fld id="{E39A37EC-BD44-4A3C-9B61-5775ED3BF93A}" type="slidenum">
              <a:rPr lang="en-US" smtClean="0"/>
              <a:pPr/>
              <a:t>14</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4615586" y="2057400"/>
            <a:ext cx="3309214" cy="3575761"/>
          </a:xfrm>
          <a:prstGeom prst="rect">
            <a:avLst/>
          </a:prstGeom>
          <a:noFill/>
          <a:ln w="63500">
            <a:noFill/>
            <a:miter lim="800000"/>
            <a:headEnd/>
            <a:tailEnd/>
          </a:ln>
          <a:effectLst/>
        </p:spPr>
      </p:pic>
      <p:cxnSp>
        <p:nvCxnSpPr>
          <p:cNvPr id="9" name="Straight Arrow Connector 8"/>
          <p:cNvCxnSpPr/>
          <p:nvPr/>
        </p:nvCxnSpPr>
        <p:spPr bwMode="auto">
          <a:xfrm>
            <a:off x="5910985" y="3200400"/>
            <a:ext cx="685800" cy="457200"/>
          </a:xfrm>
          <a:prstGeom prst="straightConnector1">
            <a:avLst/>
          </a:prstGeom>
          <a:noFill/>
          <a:ln w="9525" cap="flat" cmpd="sng" algn="ctr">
            <a:noFill/>
            <a:prstDash val="solid"/>
            <a:round/>
            <a:headEnd type="none" w="med" len="med"/>
            <a:tailEnd type="arrow"/>
          </a:ln>
          <a:effectLst/>
        </p:spPr>
      </p:cxnSp>
      <p:cxnSp>
        <p:nvCxnSpPr>
          <p:cNvPr id="11" name="Straight Arrow Connector 10"/>
          <p:cNvCxnSpPr/>
          <p:nvPr/>
        </p:nvCxnSpPr>
        <p:spPr bwMode="auto">
          <a:xfrm flipH="1">
            <a:off x="6672986" y="3810000"/>
            <a:ext cx="2" cy="1143000"/>
          </a:xfrm>
          <a:prstGeom prst="straightConnector1">
            <a:avLst/>
          </a:prstGeom>
          <a:noFill/>
          <a:ln w="63500" cap="flat" cmpd="sng" algn="ctr">
            <a:solidFill>
              <a:srgbClr val="7030A0"/>
            </a:solidFill>
            <a:prstDash val="solid"/>
            <a:round/>
            <a:headEnd type="none" w="med" len="med"/>
            <a:tailEnd type="arrow"/>
          </a:ln>
          <a:effectLst>
            <a:outerShdw blurRad="50800" dist="38100" dir="8100000" algn="tr" rotWithShape="0">
              <a:prstClr val="black">
                <a:alpha val="40000"/>
              </a:prstClr>
            </a:outerShdw>
          </a:effectLst>
        </p:spPr>
      </p:cxnSp>
      <p:sp>
        <p:nvSpPr>
          <p:cNvPr id="14" name="TextBox 13"/>
          <p:cNvSpPr txBox="1"/>
          <p:nvPr/>
        </p:nvSpPr>
        <p:spPr>
          <a:xfrm>
            <a:off x="6749186" y="4267200"/>
            <a:ext cx="707245" cy="338554"/>
          </a:xfrm>
          <a:prstGeom prst="rect">
            <a:avLst/>
          </a:prstGeom>
          <a:noFill/>
        </p:spPr>
        <p:txBody>
          <a:bodyPr wrap="none" rtlCol="0">
            <a:spAutoFit/>
          </a:bodyPr>
          <a:lstStyle/>
          <a:p>
            <a:r>
              <a:rPr lang="en-US" b="1" dirty="0" smtClean="0">
                <a:solidFill>
                  <a:srgbClr val="7030A0"/>
                </a:solidFill>
              </a:rPr>
              <a:t>AC50</a:t>
            </a:r>
            <a:endParaRPr lang="en-US" b="1" dirty="0">
              <a:solidFill>
                <a:srgbClr val="7030A0"/>
              </a:solidFill>
            </a:endParaRPr>
          </a:p>
        </p:txBody>
      </p:sp>
      <p:cxnSp>
        <p:nvCxnSpPr>
          <p:cNvPr id="15" name="Straight Arrow Connector 14"/>
          <p:cNvCxnSpPr/>
          <p:nvPr/>
        </p:nvCxnSpPr>
        <p:spPr bwMode="auto">
          <a:xfrm>
            <a:off x="6368186" y="4114800"/>
            <a:ext cx="1" cy="838200"/>
          </a:xfrm>
          <a:prstGeom prst="straightConnector1">
            <a:avLst/>
          </a:prstGeom>
          <a:noFill/>
          <a:ln w="63500" cap="flat" cmpd="sng" algn="ctr">
            <a:solidFill>
              <a:srgbClr val="FFC000">
                <a:alpha val="49000"/>
              </a:srgbClr>
            </a:solidFill>
            <a:prstDash val="solid"/>
            <a:round/>
            <a:headEnd type="none" w="med" len="med"/>
            <a:tailEnd type="arrow"/>
          </a:ln>
          <a:effectLst>
            <a:outerShdw blurRad="50800" dist="38100" dir="8100000" algn="tr" rotWithShape="0">
              <a:prstClr val="black">
                <a:alpha val="40000"/>
              </a:prstClr>
            </a:outerShdw>
          </a:effectLst>
        </p:spPr>
      </p:cxnSp>
      <p:sp>
        <p:nvSpPr>
          <p:cNvPr id="16" name="TextBox 15"/>
          <p:cNvSpPr txBox="1"/>
          <p:nvPr/>
        </p:nvSpPr>
        <p:spPr>
          <a:xfrm>
            <a:off x="5606186" y="4572000"/>
            <a:ext cx="628698" cy="338554"/>
          </a:xfrm>
          <a:prstGeom prst="rect">
            <a:avLst/>
          </a:prstGeom>
          <a:noFill/>
        </p:spPr>
        <p:txBody>
          <a:bodyPr wrap="none" rtlCol="0">
            <a:spAutoFit/>
          </a:bodyPr>
          <a:lstStyle/>
          <a:p>
            <a:r>
              <a:rPr lang="en-US" b="1" dirty="0" smtClean="0">
                <a:solidFill>
                  <a:srgbClr val="FF9900"/>
                </a:solidFill>
                <a:latin typeface="Arial Black" pitchFamily="34" charset="0"/>
              </a:rPr>
              <a:t>LEC</a:t>
            </a:r>
            <a:endParaRPr lang="en-US" b="1" dirty="0">
              <a:solidFill>
                <a:srgbClr val="FF9900"/>
              </a:solidFill>
              <a:latin typeface="Arial Black" pitchFamily="34" charset="0"/>
            </a:endParaRPr>
          </a:p>
        </p:txBody>
      </p:sp>
      <p:cxnSp>
        <p:nvCxnSpPr>
          <p:cNvPr id="18" name="Straight Connector 17"/>
          <p:cNvCxnSpPr/>
          <p:nvPr/>
        </p:nvCxnSpPr>
        <p:spPr bwMode="auto">
          <a:xfrm>
            <a:off x="6368186" y="4267200"/>
            <a:ext cx="0" cy="685800"/>
          </a:xfrm>
          <a:prstGeom prst="line">
            <a:avLst/>
          </a:prstGeom>
          <a:noFill/>
          <a:ln w="9525" cap="flat" cmpd="sng" algn="ctr">
            <a:noFill/>
            <a:prstDash val="solid"/>
            <a:round/>
            <a:headEnd type="none" w="med" len="med"/>
            <a:tailEnd type="none" w="med" len="med"/>
          </a:ln>
          <a:effectLst/>
        </p:spPr>
      </p:cxnSp>
      <p:cxnSp>
        <p:nvCxnSpPr>
          <p:cNvPr id="24" name="Straight Connector 23"/>
          <p:cNvCxnSpPr/>
          <p:nvPr/>
        </p:nvCxnSpPr>
        <p:spPr bwMode="auto">
          <a:xfrm>
            <a:off x="4920386" y="4267200"/>
            <a:ext cx="1447800" cy="0"/>
          </a:xfrm>
          <a:prstGeom prst="line">
            <a:avLst/>
          </a:prstGeom>
          <a:noFill/>
          <a:ln w="9525" cap="flat" cmpd="sng" algn="ctr">
            <a:noFill/>
            <a:prstDash val="solid"/>
            <a:round/>
            <a:headEnd type="none" w="med" len="med"/>
            <a:tailEnd type="none" w="med" len="med"/>
          </a:ln>
          <a:effectLst/>
        </p:spPr>
      </p:cxnSp>
      <p:cxnSp>
        <p:nvCxnSpPr>
          <p:cNvPr id="26" name="Straight Connector 25"/>
          <p:cNvCxnSpPr/>
          <p:nvPr/>
        </p:nvCxnSpPr>
        <p:spPr bwMode="auto">
          <a:xfrm>
            <a:off x="4920386" y="4267200"/>
            <a:ext cx="1524000" cy="0"/>
          </a:xfrm>
          <a:prstGeom prst="line">
            <a:avLst/>
          </a:prstGeom>
          <a:noFill/>
          <a:ln w="12700" cap="flat" cmpd="sng" algn="ctr">
            <a:solidFill>
              <a:srgbClr val="FF0000"/>
            </a:solidFill>
            <a:prstDash val="dashDot"/>
            <a:round/>
            <a:headEnd type="none" w="med" len="med"/>
            <a:tailEnd type="none" w="med" len="med"/>
          </a:ln>
          <a:effectLst/>
        </p:spPr>
      </p:cxnSp>
      <p:cxnSp>
        <p:nvCxnSpPr>
          <p:cNvPr id="29" name="Straight Arrow Connector 28"/>
          <p:cNvCxnSpPr/>
          <p:nvPr/>
        </p:nvCxnSpPr>
        <p:spPr bwMode="auto">
          <a:xfrm>
            <a:off x="6368186" y="4343400"/>
            <a:ext cx="1" cy="609600"/>
          </a:xfrm>
          <a:prstGeom prst="straightConnector1">
            <a:avLst/>
          </a:prstGeom>
          <a:noFill/>
          <a:ln w="63500" cap="flat" cmpd="sng" algn="ctr">
            <a:solidFill>
              <a:srgbClr val="FFC000"/>
            </a:solidFill>
            <a:prstDash val="solid"/>
            <a:round/>
            <a:headEnd type="none" w="med" len="med"/>
            <a:tailEnd type="arrow"/>
          </a:ln>
          <a:effectLst>
            <a:outerShdw blurRad="50800" dist="38100" dir="8100000" algn="tr" rotWithShape="0">
              <a:prstClr val="black">
                <a:alpha val="40000"/>
              </a:prstClr>
            </a:outerShdw>
          </a:effectLst>
        </p:spPr>
      </p:cxnSp>
      <p:cxnSp>
        <p:nvCxnSpPr>
          <p:cNvPr id="19" name="Straight Arrow Connector 18"/>
          <p:cNvCxnSpPr/>
          <p:nvPr/>
        </p:nvCxnSpPr>
        <p:spPr bwMode="auto">
          <a:xfrm flipH="1">
            <a:off x="4876800" y="3048000"/>
            <a:ext cx="2743200" cy="0"/>
          </a:xfrm>
          <a:prstGeom prst="straightConnector1">
            <a:avLst/>
          </a:prstGeom>
          <a:noFill/>
          <a:ln w="63500" cap="flat" cmpd="sng" algn="ctr">
            <a:solidFill>
              <a:schemeClr val="accent1">
                <a:lumMod val="90000"/>
              </a:schemeClr>
            </a:solidFill>
            <a:prstDash val="solid"/>
            <a:round/>
            <a:headEnd type="none" w="med" len="med"/>
            <a:tailEnd type="arrow"/>
          </a:ln>
          <a:effectLst>
            <a:outerShdw blurRad="50800" dist="38100" dir="8100000" algn="tr" rotWithShape="0">
              <a:prstClr val="black">
                <a:alpha val="40000"/>
              </a:prstClr>
            </a:outerShdw>
          </a:effectLst>
        </p:spPr>
      </p:cxnSp>
      <p:sp>
        <p:nvSpPr>
          <p:cNvPr id="22" name="TextBox 21"/>
          <p:cNvSpPr txBox="1"/>
          <p:nvPr/>
        </p:nvSpPr>
        <p:spPr>
          <a:xfrm>
            <a:off x="7924800" y="2819400"/>
            <a:ext cx="800219" cy="369332"/>
          </a:xfrm>
          <a:prstGeom prst="rect">
            <a:avLst/>
          </a:prstGeom>
          <a:noFill/>
        </p:spPr>
        <p:txBody>
          <a:bodyPr wrap="none" rtlCol="0">
            <a:spAutoFit/>
          </a:bodyPr>
          <a:lstStyle/>
          <a:p>
            <a:r>
              <a:rPr lang="en-US" sz="1800" b="1" dirty="0" err="1" smtClean="0">
                <a:solidFill>
                  <a:schemeClr val="accent1">
                    <a:lumMod val="75000"/>
                  </a:schemeClr>
                </a:solidFill>
              </a:rPr>
              <a:t>Emax</a:t>
            </a:r>
            <a:endParaRPr lang="en-US" sz="1800"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086600" cy="914400"/>
          </a:xfrm>
        </p:spPr>
        <p:txBody>
          <a:bodyPr/>
          <a:lstStyle/>
          <a:p>
            <a:r>
              <a:rPr lang="en-US" dirty="0" smtClean="0"/>
              <a:t>Data are standardized and stored in EPA internal database - </a:t>
            </a:r>
            <a:r>
              <a:rPr lang="en-US" dirty="0" err="1" smtClean="0"/>
              <a:t>ToxCastDB</a:t>
            </a:r>
            <a:endParaRPr lang="en-US" dirty="0"/>
          </a:p>
        </p:txBody>
      </p:sp>
      <p:graphicFrame>
        <p:nvGraphicFramePr>
          <p:cNvPr id="16" name="Content Placeholder 15"/>
          <p:cNvGraphicFramePr>
            <a:graphicFrameLocks noGrp="1"/>
          </p:cNvGraphicFramePr>
          <p:nvPr>
            <p:ph idx="1"/>
          </p:nvPr>
        </p:nvGraphicFramePr>
        <p:xfrm>
          <a:off x="304800" y="4114800"/>
          <a:ext cx="8839201" cy="9182780"/>
        </p:xfrm>
        <a:graphic>
          <a:graphicData uri="http://schemas.openxmlformats.org/drawingml/2006/table">
            <a:tbl>
              <a:tblPr>
                <a:tableStyleId>{775DCB02-9BB8-47FD-8907-85C794F793BA}</a:tableStyleId>
              </a:tblPr>
              <a:tblGrid>
                <a:gridCol w="972671"/>
                <a:gridCol w="1485900"/>
                <a:gridCol w="1122829"/>
                <a:gridCol w="1219200"/>
                <a:gridCol w="762000"/>
                <a:gridCol w="914400"/>
                <a:gridCol w="914400"/>
                <a:gridCol w="762000"/>
                <a:gridCol w="685801"/>
              </a:tblGrid>
              <a:tr h="415382">
                <a:tc>
                  <a:txBody>
                    <a:bodyPr/>
                    <a:lstStyle/>
                    <a:p>
                      <a:pPr algn="l" fontAlgn="b"/>
                      <a:r>
                        <a:rPr lang="en-US" sz="2000" u="none" strike="noStrike" dirty="0" err="1"/>
                        <a:t>sample_rep_id</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BSK_sample_ID</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chemical_id</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chemical_name</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Test_Mat</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assay_name</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a:t>LEC</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a:t>AC50</a:t>
                      </a:r>
                      <a:endParaRPr lang="en-US" sz="2000" b="1" i="0" u="none" strike="noStrike" dirty="0">
                        <a:solidFill>
                          <a:srgbClr val="000000"/>
                        </a:solidFill>
                        <a:latin typeface="Calibri"/>
                      </a:endParaRPr>
                    </a:p>
                  </a:txBody>
                  <a:tcPr marL="2354" marR="2354" marT="2354" marB="0" anchor="b">
                    <a:solidFill>
                      <a:srgbClr val="CCFFFF"/>
                    </a:solidFill>
                  </a:tcPr>
                </a:tc>
                <a:tc>
                  <a:txBody>
                    <a:bodyPr/>
                    <a:lstStyle/>
                    <a:p>
                      <a:pPr algn="l" fontAlgn="b"/>
                      <a:r>
                        <a:rPr lang="en-US" sz="2000" u="none" strike="noStrike" dirty="0" err="1"/>
                        <a:t>Emax</a:t>
                      </a:r>
                      <a:endParaRPr lang="en-US" sz="2000" b="1" i="0" u="none" strike="noStrike" dirty="0">
                        <a:solidFill>
                          <a:srgbClr val="000000"/>
                        </a:solidFill>
                        <a:latin typeface="Calibri"/>
                      </a:endParaRPr>
                    </a:p>
                  </a:txBody>
                  <a:tcPr marL="2354" marR="2354" marT="2354" marB="0" anchor="b">
                    <a:solidFill>
                      <a:srgbClr val="CCFFFF"/>
                    </a:solidFill>
                  </a:tcPr>
                </a:tc>
              </a:tr>
              <a:tr h="415382">
                <a:tc>
                  <a:txBody>
                    <a:bodyPr/>
                    <a:lstStyle/>
                    <a:p>
                      <a:pPr algn="l" fontAlgn="b"/>
                      <a:r>
                        <a:rPr lang="en-US" sz="1100" u="none" strike="noStrike" dirty="0"/>
                        <a:t>NT-N008-00013-1</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dirty="0"/>
                        <a:t>NT-N008-00013-1-04_1</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a:t>NT-N008-00013-1-04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n/a_70 -105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N008_nano-CeO2_uncoated n/a_70 -105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CASMC_HCL_IL-1b_TNF-a_IFN-g_24.CD106_VCAM-1</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29</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a:t>31</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1.18</a:t>
                      </a:r>
                      <a:endParaRPr lang="en-US" sz="1100" b="0" i="0" u="none" strike="noStrike">
                        <a:solidFill>
                          <a:srgbClr val="000000"/>
                        </a:solidFill>
                        <a:latin typeface="Calibri"/>
                      </a:endParaRPr>
                    </a:p>
                  </a:txBody>
                  <a:tcPr marL="2354" marR="2354" marT="2354" marB="0" anchor="b"/>
                </a:tc>
              </a:tr>
              <a:tr h="212903">
                <a:tc>
                  <a:txBody>
                    <a:bodyPr/>
                    <a:lstStyle/>
                    <a:p>
                      <a:pPr algn="l" fontAlgn="b"/>
                      <a:r>
                        <a:rPr lang="en-US" sz="1100" u="none" strike="noStrike"/>
                        <a:t>NT-M007-00015-1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NT-M007-00015-1-04_1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NT-M007-00015-1-04</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a:t>micro-CeO2_n/a n/a_n/a nm_Sigma</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M007_micro-CeO2_n/a n/</a:t>
                      </a:r>
                      <a:r>
                        <a:rPr lang="en-US" sz="1100" u="none" strike="noStrike" dirty="0" err="1"/>
                        <a:t>a_n</a:t>
                      </a:r>
                      <a:r>
                        <a:rPr lang="en-US" sz="1100" u="none" strike="noStrike" dirty="0"/>
                        <a:t>/a </a:t>
                      </a:r>
                      <a:r>
                        <a:rPr lang="en-US" sz="1100" u="none" strike="noStrike" dirty="0" err="1"/>
                        <a:t>nm_Sigma</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dirty="0"/>
                        <a:t>3.7</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a:t>4.5</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1.47</a:t>
                      </a:r>
                      <a:endParaRPr lang="en-US" sz="1100" b="0" i="0" u="none" strike="noStrike">
                        <a:solidFill>
                          <a:srgbClr val="000000"/>
                        </a:solidFill>
                        <a:latin typeface="Calibri"/>
                      </a:endParaRPr>
                    </a:p>
                  </a:txBody>
                  <a:tcPr marL="2354" marR="2354" marT="2354" marB="0" anchor="b"/>
                </a:tc>
              </a:tr>
              <a:tr h="212903">
                <a:tc>
                  <a:txBody>
                    <a:bodyPr/>
                    <a:lstStyle/>
                    <a:p>
                      <a:pPr algn="l" fontAlgn="b"/>
                      <a:r>
                        <a:rPr lang="en-US" sz="1100" u="none" strike="noStrike"/>
                        <a:t>NT-M007-00015-1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NT-M007-00015-1-04_2</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NT-M007-00015-1-04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micro-CeO2_n/a n/</a:t>
                      </a:r>
                      <a:r>
                        <a:rPr lang="en-US" sz="1100" u="none" strike="noStrike" dirty="0" err="1"/>
                        <a:t>a_n</a:t>
                      </a:r>
                      <a:r>
                        <a:rPr lang="en-US" sz="1100" u="none" strike="noStrike" dirty="0"/>
                        <a:t>/a </a:t>
                      </a:r>
                      <a:r>
                        <a:rPr lang="en-US" sz="1100" u="none" strike="noStrike" dirty="0" err="1"/>
                        <a:t>nm_Sigma</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a:t>M007_micro-CeO2_n/a n/a_n/a nm_Sigma</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11</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14</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1.55</a:t>
                      </a:r>
                      <a:endParaRPr lang="en-US" sz="1100" b="0" i="0" u="none" strike="noStrike">
                        <a:solidFill>
                          <a:srgbClr val="000000"/>
                        </a:solidFill>
                        <a:latin typeface="Calibri"/>
                      </a:endParaRPr>
                    </a:p>
                  </a:txBody>
                  <a:tcPr marL="2354" marR="2354" marT="2354" marB="0" anchor="b"/>
                </a:tc>
              </a:tr>
              <a:tr h="212903">
                <a:tc>
                  <a:txBody>
                    <a:bodyPr/>
                    <a:lstStyle/>
                    <a:p>
                      <a:pPr algn="l" fontAlgn="b"/>
                      <a:r>
                        <a:rPr lang="en-US" sz="1100" u="none" strike="noStrike"/>
                        <a:t>NT-M007-00015-1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NT-M007-00015-1-04_3</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NT-M007-00015-1-04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micro-CeO2_n/a n/</a:t>
                      </a:r>
                      <a:r>
                        <a:rPr lang="en-US" sz="1100" u="none" strike="noStrike" dirty="0" err="1"/>
                        <a:t>a_n</a:t>
                      </a:r>
                      <a:r>
                        <a:rPr lang="en-US" sz="1100" u="none" strike="noStrike" dirty="0"/>
                        <a:t>/a </a:t>
                      </a:r>
                      <a:r>
                        <a:rPr lang="en-US" sz="1100" u="none" strike="noStrike" dirty="0" err="1"/>
                        <a:t>nm_Sigma</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a:t>M007_micro-CeO2_n/a n/a_n/a nm_Sigma</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0.07</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0.07</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dirty="0"/>
                        <a:t>1.48</a:t>
                      </a:r>
                      <a:endParaRPr lang="en-US" sz="1100" b="0" i="0" u="none" strike="noStrike" dirty="0">
                        <a:solidFill>
                          <a:srgbClr val="000000"/>
                        </a:solidFill>
                        <a:latin typeface="Calibri"/>
                      </a:endParaRPr>
                    </a:p>
                  </a:txBody>
                  <a:tcPr marL="2354" marR="2354" marT="2354" marB="0" anchor="b"/>
                </a:tc>
              </a:tr>
              <a:tr h="212903">
                <a:tc>
                  <a:txBody>
                    <a:bodyPr/>
                    <a:lstStyle/>
                    <a:p>
                      <a:pPr algn="l" fontAlgn="b"/>
                      <a:r>
                        <a:rPr lang="en-US" sz="1100" u="none" strike="noStrike"/>
                        <a:t>NT-N008-00013-1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NT-N008-00013-1-04_1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NT-N008-00013-1-04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n/a_70 -105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dirty="0"/>
                        <a:t>N008_nano-CeO2_uncoated n/a_70 -105 </a:t>
                      </a:r>
                      <a:r>
                        <a:rPr lang="en-US" sz="1100" u="none" strike="noStrike" dirty="0" err="1"/>
                        <a:t>nm_OECD</a:t>
                      </a:r>
                      <a:endParaRPr lang="en-US" sz="1100" b="0" i="0" u="none" strike="noStrike" dirty="0">
                        <a:solidFill>
                          <a:srgbClr val="000000"/>
                        </a:solidFill>
                        <a:latin typeface="Calibri"/>
                      </a:endParaRPr>
                    </a:p>
                  </a:txBody>
                  <a:tcPr marL="2354" marR="2354" marT="2354" marB="0" anchor="b"/>
                </a:tc>
                <a:tc>
                  <a:txBody>
                    <a:bodyPr/>
                    <a:lstStyle/>
                    <a:p>
                      <a:pPr algn="l" fontAlgn="b"/>
                      <a:r>
                        <a:rPr lang="en-US" sz="1100" u="none" strike="noStrike" dirty="0"/>
                        <a:t>CASMC_HCL_IL-1b_TNF-a_IFN-g_24.IL-6</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11</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15</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1.63</a:t>
                      </a:r>
                      <a:endParaRPr lang="en-US" sz="1100" b="0" i="0" u="none" strike="noStrike" dirty="0">
                        <a:solidFill>
                          <a:srgbClr val="000000"/>
                        </a:solidFill>
                        <a:latin typeface="Calibri"/>
                      </a:endParaRPr>
                    </a:p>
                  </a:txBody>
                  <a:tcPr marL="2354" marR="2354" marT="2354" marB="0" anchor="b"/>
                </a:tc>
              </a:tr>
              <a:tr h="212903">
                <a:tc>
                  <a:txBody>
                    <a:bodyPr/>
                    <a:lstStyle/>
                    <a:p>
                      <a:pPr algn="l" fontAlgn="b"/>
                      <a:r>
                        <a:rPr lang="en-US" sz="1100" u="none" strike="noStrike"/>
                        <a:t>NT-N008-00013-1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NT-N008-00013-1-04_2</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NT-N008-00013-1-04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n/a_70 -105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N008_nano-CeO2_uncoated n/a_70 -105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25</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dirty="0"/>
                        <a:t>28</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1.53</a:t>
                      </a:r>
                      <a:endParaRPr lang="en-US" sz="1100" b="0" i="0" u="none" strike="noStrike" dirty="0">
                        <a:solidFill>
                          <a:srgbClr val="000000"/>
                        </a:solidFill>
                        <a:latin typeface="Calibri"/>
                      </a:endParaRPr>
                    </a:p>
                  </a:txBody>
                  <a:tcPr marL="2354" marR="2354" marT="2354" marB="0" anchor="b"/>
                </a:tc>
              </a:tr>
              <a:tr h="212903">
                <a:tc>
                  <a:txBody>
                    <a:bodyPr/>
                    <a:lstStyle/>
                    <a:p>
                      <a:pPr algn="l" fontAlgn="b"/>
                      <a:r>
                        <a:rPr lang="en-US" sz="1100" u="none" strike="noStrike"/>
                        <a:t>NT-N009-00014-1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NT-N009-00014-1-04_1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N009_nano-CeO2_uncoated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17</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dirty="0"/>
                        <a:t>21</a:t>
                      </a:r>
                      <a:endParaRPr lang="en-US" sz="1100" b="0" i="0" u="none" strike="noStrike" dirty="0">
                        <a:solidFill>
                          <a:srgbClr val="000000"/>
                        </a:solidFill>
                        <a:latin typeface="Calibri"/>
                      </a:endParaRPr>
                    </a:p>
                  </a:txBody>
                  <a:tcPr marL="2354" marR="2354" marT="2354" marB="0" anchor="b"/>
                </a:tc>
                <a:tc>
                  <a:txBody>
                    <a:bodyPr/>
                    <a:lstStyle/>
                    <a:p>
                      <a:pPr algn="r" fontAlgn="b"/>
                      <a:r>
                        <a:rPr lang="en-US" sz="1100" u="none" strike="noStrike" dirty="0"/>
                        <a:t>1.71</a:t>
                      </a:r>
                      <a:endParaRPr lang="en-US" sz="1100" b="0" i="0" u="none" strike="noStrike" dirty="0">
                        <a:solidFill>
                          <a:srgbClr val="000000"/>
                        </a:solidFill>
                        <a:latin typeface="Calibri"/>
                      </a:endParaRPr>
                    </a:p>
                  </a:txBody>
                  <a:tcPr marL="2354" marR="2354" marT="2354" marB="0" anchor="b"/>
                </a:tc>
              </a:tr>
              <a:tr h="212903">
                <a:tc>
                  <a:txBody>
                    <a:bodyPr/>
                    <a:lstStyle/>
                    <a:p>
                      <a:pPr algn="l" fontAlgn="b"/>
                      <a:r>
                        <a:rPr lang="en-US" sz="1100" u="none" strike="noStrike"/>
                        <a:t>NT-N009-00014-1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NT-N009-00014-1-04_2</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N009_nano-CeO2_uncoated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12</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15</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1.58</a:t>
                      </a:r>
                      <a:endParaRPr lang="en-US" sz="1100" b="0" i="0" u="none" strike="noStrike">
                        <a:solidFill>
                          <a:srgbClr val="000000"/>
                        </a:solidFill>
                        <a:latin typeface="Calibri"/>
                      </a:endParaRPr>
                    </a:p>
                  </a:txBody>
                  <a:tcPr marL="2354" marR="2354" marT="2354" marB="0" anchor="b"/>
                </a:tc>
              </a:tr>
              <a:tr h="212903">
                <a:tc>
                  <a:txBody>
                    <a:bodyPr/>
                    <a:lstStyle/>
                    <a:p>
                      <a:pPr algn="l" fontAlgn="b"/>
                      <a:r>
                        <a:rPr lang="en-US" sz="1100" u="none" strike="noStrike"/>
                        <a:t>NT-N009-00014-1</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NT-N009-00014-1-04_3</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NT-N009-00014-1-04</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N009_nano-CeO2_uncoated n/a_15 - 30 nm_OECD</a:t>
                      </a:r>
                      <a:endParaRPr lang="en-US" sz="1100" b="0" i="0" u="none" strike="noStrike">
                        <a:solidFill>
                          <a:srgbClr val="000000"/>
                        </a:solidFill>
                        <a:latin typeface="Calibri"/>
                      </a:endParaRPr>
                    </a:p>
                  </a:txBody>
                  <a:tcPr marL="2354" marR="2354" marT="2354" marB="0" anchor="b"/>
                </a:tc>
                <a:tc>
                  <a:txBody>
                    <a:bodyPr/>
                    <a:lstStyle/>
                    <a:p>
                      <a:pPr algn="l" fontAlgn="b"/>
                      <a:r>
                        <a:rPr lang="en-US" sz="1100" u="none" strike="noStrike"/>
                        <a:t>CASMC_HCL_IL-1b_TNF-a_IFN-g_24.IL-6</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15</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a:t>19</a:t>
                      </a:r>
                      <a:endParaRPr lang="en-US" sz="1100" b="0" i="0" u="none" strike="noStrike">
                        <a:solidFill>
                          <a:srgbClr val="000000"/>
                        </a:solidFill>
                        <a:latin typeface="Calibri"/>
                      </a:endParaRPr>
                    </a:p>
                  </a:txBody>
                  <a:tcPr marL="2354" marR="2354" marT="2354" marB="0" anchor="b"/>
                </a:tc>
                <a:tc>
                  <a:txBody>
                    <a:bodyPr/>
                    <a:lstStyle/>
                    <a:p>
                      <a:pPr algn="r" fontAlgn="b"/>
                      <a:r>
                        <a:rPr lang="en-US" sz="1100" u="none" strike="noStrike" dirty="0"/>
                        <a:t>1.48</a:t>
                      </a:r>
                      <a:endParaRPr lang="en-US" sz="1100" b="0" i="0" u="none" strike="noStrike" dirty="0">
                        <a:solidFill>
                          <a:srgbClr val="000000"/>
                        </a:solidFill>
                        <a:latin typeface="Calibri"/>
                      </a:endParaRPr>
                    </a:p>
                  </a:txBody>
                  <a:tcPr marL="2354" marR="2354" marT="2354" marB="0" anchor="b"/>
                </a:tc>
              </a:tr>
            </a:tbl>
          </a:graphicData>
        </a:graphic>
      </p:graphicFrame>
      <p:sp>
        <p:nvSpPr>
          <p:cNvPr id="4" name="Slide Number Placeholder 3"/>
          <p:cNvSpPr>
            <a:spLocks noGrp="1"/>
          </p:cNvSpPr>
          <p:nvPr>
            <p:ph type="sldNum" sz="quarter" idx="10"/>
          </p:nvPr>
        </p:nvSpPr>
        <p:spPr>
          <a:xfrm>
            <a:off x="0" y="6172200"/>
            <a:ext cx="533400" cy="304800"/>
          </a:xfrm>
        </p:spPr>
        <p:txBody>
          <a:bodyPr/>
          <a:lstStyle/>
          <a:p>
            <a:fld id="{D4F9EF0E-D64C-401E-95A6-4E553A414D56}" type="slidenum">
              <a:rPr lang="en-US" smtClean="0"/>
              <a:pPr/>
              <a:t>15</a:t>
            </a:fld>
            <a:endParaRPr lang="en-US"/>
          </a:p>
        </p:txBody>
      </p:sp>
      <p:cxnSp>
        <p:nvCxnSpPr>
          <p:cNvPr id="17" name="Straight Arrow Connector 16"/>
          <p:cNvCxnSpPr/>
          <p:nvPr/>
        </p:nvCxnSpPr>
        <p:spPr bwMode="auto">
          <a:xfrm>
            <a:off x="7162800" y="3124200"/>
            <a:ext cx="1" cy="1143000"/>
          </a:xfrm>
          <a:prstGeom prst="straightConnector1">
            <a:avLst/>
          </a:prstGeom>
          <a:noFill/>
          <a:ln w="63500" cap="flat" cmpd="sng" algn="ctr">
            <a:solidFill>
              <a:srgbClr val="FFC000"/>
            </a:solidFill>
            <a:prstDash val="solid"/>
            <a:round/>
            <a:headEnd type="none" w="med" len="med"/>
            <a:tailEnd type="arrow"/>
          </a:ln>
          <a:effectLst>
            <a:outerShdw blurRad="50800" dist="38100" dir="8100000" algn="tr" rotWithShape="0">
              <a:prstClr val="black">
                <a:alpha val="40000"/>
              </a:prstClr>
            </a:outerShdw>
          </a:effectLst>
        </p:spPr>
      </p:cxnSp>
      <p:cxnSp>
        <p:nvCxnSpPr>
          <p:cNvPr id="18" name="Straight Arrow Connector 17"/>
          <p:cNvCxnSpPr/>
          <p:nvPr/>
        </p:nvCxnSpPr>
        <p:spPr bwMode="auto">
          <a:xfrm flipH="1">
            <a:off x="7924800" y="3124200"/>
            <a:ext cx="2" cy="1143000"/>
          </a:xfrm>
          <a:prstGeom prst="straightConnector1">
            <a:avLst/>
          </a:prstGeom>
          <a:noFill/>
          <a:ln w="63500" cap="flat" cmpd="sng" algn="ctr">
            <a:solidFill>
              <a:srgbClr val="7030A0"/>
            </a:solidFill>
            <a:prstDash val="solid"/>
            <a:round/>
            <a:headEnd type="none" w="med" len="med"/>
            <a:tailEnd type="arrow"/>
          </a:ln>
          <a:effectLst>
            <a:outerShdw blurRad="50800" dist="38100" dir="8100000" algn="tr" rotWithShape="0">
              <a:prstClr val="black">
                <a:alpha val="40000"/>
              </a:prstClr>
            </a:outerShdw>
          </a:effectLst>
        </p:spPr>
      </p:cxnSp>
      <p:cxnSp>
        <p:nvCxnSpPr>
          <p:cNvPr id="22" name="Straight Arrow Connector 21"/>
          <p:cNvCxnSpPr/>
          <p:nvPr/>
        </p:nvCxnSpPr>
        <p:spPr bwMode="auto">
          <a:xfrm>
            <a:off x="8534400" y="3124200"/>
            <a:ext cx="0" cy="1143000"/>
          </a:xfrm>
          <a:prstGeom prst="straightConnector1">
            <a:avLst/>
          </a:prstGeom>
          <a:noFill/>
          <a:ln w="63500" cap="flat" cmpd="sng" algn="ctr">
            <a:solidFill>
              <a:schemeClr val="accent1">
                <a:lumMod val="90000"/>
              </a:schemeClr>
            </a:solidFill>
            <a:prstDash val="solid"/>
            <a:round/>
            <a:headEnd type="none" w="med" len="med"/>
            <a:tailEnd type="arrow"/>
          </a:ln>
          <a:effectLst>
            <a:outerShdw blurRad="50800" dist="38100" dir="8100000" algn="tr" rotWithShape="0">
              <a:prstClr val="black">
                <a:alpha val="40000"/>
              </a:prstClr>
            </a:outerShdw>
          </a:effectLst>
        </p:spPr>
      </p:cxnSp>
      <p:grpSp>
        <p:nvGrpSpPr>
          <p:cNvPr id="26" name="Group 25"/>
          <p:cNvGrpSpPr/>
          <p:nvPr/>
        </p:nvGrpSpPr>
        <p:grpSpPr>
          <a:xfrm>
            <a:off x="457200" y="1447800"/>
            <a:ext cx="2895600" cy="2590800"/>
            <a:chOff x="4615586" y="2057400"/>
            <a:chExt cx="4109433" cy="3575761"/>
          </a:xfrm>
        </p:grpSpPr>
        <p:pic>
          <p:nvPicPr>
            <p:cNvPr id="27" name="Picture 2"/>
            <p:cNvPicPr>
              <a:picLocks noChangeAspect="1" noChangeArrowheads="1"/>
            </p:cNvPicPr>
            <p:nvPr/>
          </p:nvPicPr>
          <p:blipFill>
            <a:blip r:embed="rId3" cstate="print"/>
            <a:srcRect/>
            <a:stretch>
              <a:fillRect/>
            </a:stretch>
          </p:blipFill>
          <p:spPr bwMode="auto">
            <a:xfrm>
              <a:off x="4615586" y="2057400"/>
              <a:ext cx="3309214" cy="3575761"/>
            </a:xfrm>
            <a:prstGeom prst="rect">
              <a:avLst/>
            </a:prstGeom>
            <a:noFill/>
            <a:ln w="63500">
              <a:noFill/>
              <a:miter lim="800000"/>
              <a:headEnd/>
              <a:tailEnd/>
            </a:ln>
            <a:effectLst/>
          </p:spPr>
        </p:pic>
        <p:cxnSp>
          <p:nvCxnSpPr>
            <p:cNvPr id="28" name="Straight Arrow Connector 27"/>
            <p:cNvCxnSpPr/>
            <p:nvPr/>
          </p:nvCxnSpPr>
          <p:spPr bwMode="auto">
            <a:xfrm>
              <a:off x="5910985" y="3200400"/>
              <a:ext cx="685800" cy="457200"/>
            </a:xfrm>
            <a:prstGeom prst="straightConnector1">
              <a:avLst/>
            </a:prstGeom>
            <a:noFill/>
            <a:ln w="9525" cap="flat" cmpd="sng" algn="ctr">
              <a:noFill/>
              <a:prstDash val="solid"/>
              <a:round/>
              <a:headEnd type="none" w="med" len="med"/>
              <a:tailEnd type="arrow"/>
            </a:ln>
            <a:effectLst/>
          </p:spPr>
        </p:cxnSp>
        <p:cxnSp>
          <p:nvCxnSpPr>
            <p:cNvPr id="29" name="Straight Arrow Connector 28"/>
            <p:cNvCxnSpPr/>
            <p:nvPr/>
          </p:nvCxnSpPr>
          <p:spPr bwMode="auto">
            <a:xfrm flipH="1">
              <a:off x="6672986" y="3810000"/>
              <a:ext cx="2" cy="1143000"/>
            </a:xfrm>
            <a:prstGeom prst="straightConnector1">
              <a:avLst/>
            </a:prstGeom>
            <a:noFill/>
            <a:ln w="63500" cap="flat" cmpd="sng" algn="ctr">
              <a:solidFill>
                <a:srgbClr val="7030A0"/>
              </a:solidFill>
              <a:prstDash val="solid"/>
              <a:round/>
              <a:headEnd type="none" w="med" len="med"/>
              <a:tailEnd type="arrow"/>
            </a:ln>
            <a:effectLst>
              <a:outerShdw blurRad="50800" dist="38100" dir="8100000" algn="tr" rotWithShape="0">
                <a:prstClr val="black">
                  <a:alpha val="40000"/>
                </a:prstClr>
              </a:outerShdw>
            </a:effectLst>
          </p:spPr>
        </p:cxnSp>
        <p:sp>
          <p:nvSpPr>
            <p:cNvPr id="30" name="TextBox 29"/>
            <p:cNvSpPr txBox="1"/>
            <p:nvPr/>
          </p:nvSpPr>
          <p:spPr>
            <a:xfrm>
              <a:off x="6749186" y="4267200"/>
              <a:ext cx="707245" cy="338554"/>
            </a:xfrm>
            <a:prstGeom prst="rect">
              <a:avLst/>
            </a:prstGeom>
            <a:noFill/>
          </p:spPr>
          <p:txBody>
            <a:bodyPr wrap="none" rtlCol="0">
              <a:spAutoFit/>
            </a:bodyPr>
            <a:lstStyle/>
            <a:p>
              <a:r>
                <a:rPr lang="en-US" b="1" dirty="0" smtClean="0">
                  <a:solidFill>
                    <a:srgbClr val="7030A0"/>
                  </a:solidFill>
                </a:rPr>
                <a:t>AC50</a:t>
              </a:r>
              <a:endParaRPr lang="en-US" b="1" dirty="0">
                <a:solidFill>
                  <a:srgbClr val="7030A0"/>
                </a:solidFill>
              </a:endParaRPr>
            </a:p>
          </p:txBody>
        </p:sp>
        <p:cxnSp>
          <p:nvCxnSpPr>
            <p:cNvPr id="31" name="Straight Arrow Connector 30"/>
            <p:cNvCxnSpPr/>
            <p:nvPr/>
          </p:nvCxnSpPr>
          <p:spPr bwMode="auto">
            <a:xfrm>
              <a:off x="6368186" y="4114800"/>
              <a:ext cx="1" cy="838200"/>
            </a:xfrm>
            <a:prstGeom prst="straightConnector1">
              <a:avLst/>
            </a:prstGeom>
            <a:noFill/>
            <a:ln w="63500" cap="flat" cmpd="sng" algn="ctr">
              <a:solidFill>
                <a:srgbClr val="FFC000">
                  <a:alpha val="49000"/>
                </a:srgbClr>
              </a:solidFill>
              <a:prstDash val="solid"/>
              <a:round/>
              <a:headEnd type="none" w="med" len="med"/>
              <a:tailEnd type="arrow"/>
            </a:ln>
            <a:effectLst>
              <a:outerShdw blurRad="50800" dist="38100" dir="8100000" algn="tr" rotWithShape="0">
                <a:prstClr val="black">
                  <a:alpha val="40000"/>
                </a:prstClr>
              </a:outerShdw>
            </a:effectLst>
          </p:spPr>
        </p:cxnSp>
        <p:sp>
          <p:nvSpPr>
            <p:cNvPr id="32" name="TextBox 31"/>
            <p:cNvSpPr txBox="1"/>
            <p:nvPr/>
          </p:nvSpPr>
          <p:spPr>
            <a:xfrm>
              <a:off x="5606186" y="4572000"/>
              <a:ext cx="628698" cy="338554"/>
            </a:xfrm>
            <a:prstGeom prst="rect">
              <a:avLst/>
            </a:prstGeom>
            <a:noFill/>
          </p:spPr>
          <p:txBody>
            <a:bodyPr wrap="none" rtlCol="0">
              <a:spAutoFit/>
            </a:bodyPr>
            <a:lstStyle/>
            <a:p>
              <a:r>
                <a:rPr lang="en-US" b="1" dirty="0" smtClean="0">
                  <a:solidFill>
                    <a:srgbClr val="FF9900"/>
                  </a:solidFill>
                  <a:latin typeface="Arial Black" pitchFamily="34" charset="0"/>
                </a:rPr>
                <a:t>LEC</a:t>
              </a:r>
              <a:endParaRPr lang="en-US" b="1" dirty="0">
                <a:solidFill>
                  <a:srgbClr val="FF9900"/>
                </a:solidFill>
                <a:latin typeface="Arial Black" pitchFamily="34" charset="0"/>
              </a:endParaRPr>
            </a:p>
          </p:txBody>
        </p:sp>
        <p:cxnSp>
          <p:nvCxnSpPr>
            <p:cNvPr id="33" name="Straight Connector 32"/>
            <p:cNvCxnSpPr/>
            <p:nvPr/>
          </p:nvCxnSpPr>
          <p:spPr bwMode="auto">
            <a:xfrm>
              <a:off x="6368186" y="4267200"/>
              <a:ext cx="0" cy="685800"/>
            </a:xfrm>
            <a:prstGeom prst="line">
              <a:avLst/>
            </a:prstGeom>
            <a:noFill/>
            <a:ln w="9525" cap="flat" cmpd="sng" algn="ctr">
              <a:noFill/>
              <a:prstDash val="solid"/>
              <a:round/>
              <a:headEnd type="none" w="med" len="med"/>
              <a:tailEnd type="none" w="med" len="med"/>
            </a:ln>
            <a:effectLst/>
          </p:spPr>
        </p:cxnSp>
        <p:cxnSp>
          <p:nvCxnSpPr>
            <p:cNvPr id="34" name="Straight Connector 33"/>
            <p:cNvCxnSpPr/>
            <p:nvPr/>
          </p:nvCxnSpPr>
          <p:spPr bwMode="auto">
            <a:xfrm>
              <a:off x="4920386" y="4267200"/>
              <a:ext cx="1447800" cy="0"/>
            </a:xfrm>
            <a:prstGeom prst="line">
              <a:avLst/>
            </a:prstGeom>
            <a:noFill/>
            <a:ln w="9525" cap="flat" cmpd="sng" algn="ctr">
              <a:noFill/>
              <a:prstDash val="solid"/>
              <a:round/>
              <a:headEnd type="none" w="med" len="med"/>
              <a:tailEnd type="none" w="med" len="med"/>
            </a:ln>
            <a:effectLst/>
          </p:spPr>
        </p:cxnSp>
        <p:cxnSp>
          <p:nvCxnSpPr>
            <p:cNvPr id="35" name="Straight Connector 34"/>
            <p:cNvCxnSpPr/>
            <p:nvPr/>
          </p:nvCxnSpPr>
          <p:spPr bwMode="auto">
            <a:xfrm>
              <a:off x="4920386" y="4267200"/>
              <a:ext cx="1524000" cy="0"/>
            </a:xfrm>
            <a:prstGeom prst="line">
              <a:avLst/>
            </a:prstGeom>
            <a:noFill/>
            <a:ln w="12700" cap="flat" cmpd="sng" algn="ctr">
              <a:solidFill>
                <a:srgbClr val="FF0000"/>
              </a:solidFill>
              <a:prstDash val="dashDot"/>
              <a:round/>
              <a:headEnd type="none" w="med" len="med"/>
              <a:tailEnd type="none" w="med" len="med"/>
            </a:ln>
            <a:effectLst/>
          </p:spPr>
        </p:cxnSp>
        <p:cxnSp>
          <p:nvCxnSpPr>
            <p:cNvPr id="36" name="Straight Arrow Connector 35"/>
            <p:cNvCxnSpPr/>
            <p:nvPr/>
          </p:nvCxnSpPr>
          <p:spPr bwMode="auto">
            <a:xfrm>
              <a:off x="6368186" y="4343400"/>
              <a:ext cx="1" cy="609600"/>
            </a:xfrm>
            <a:prstGeom prst="straightConnector1">
              <a:avLst/>
            </a:prstGeom>
            <a:noFill/>
            <a:ln w="63500" cap="flat" cmpd="sng" algn="ctr">
              <a:solidFill>
                <a:srgbClr val="FFC000"/>
              </a:solidFill>
              <a:prstDash val="solid"/>
              <a:round/>
              <a:headEnd type="none" w="med" len="med"/>
              <a:tailEnd type="arrow"/>
            </a:ln>
            <a:effectLst>
              <a:outerShdw blurRad="50800" dist="38100" dir="8100000" algn="tr" rotWithShape="0">
                <a:prstClr val="black">
                  <a:alpha val="40000"/>
                </a:prstClr>
              </a:outerShdw>
            </a:effectLst>
          </p:spPr>
        </p:cxnSp>
        <p:cxnSp>
          <p:nvCxnSpPr>
            <p:cNvPr id="37" name="Straight Arrow Connector 36"/>
            <p:cNvCxnSpPr/>
            <p:nvPr/>
          </p:nvCxnSpPr>
          <p:spPr bwMode="auto">
            <a:xfrm flipH="1">
              <a:off x="4876800" y="3048000"/>
              <a:ext cx="2743200" cy="0"/>
            </a:xfrm>
            <a:prstGeom prst="straightConnector1">
              <a:avLst/>
            </a:prstGeom>
            <a:noFill/>
            <a:ln w="63500" cap="flat" cmpd="sng" algn="ctr">
              <a:solidFill>
                <a:schemeClr val="accent1">
                  <a:lumMod val="90000"/>
                </a:schemeClr>
              </a:solidFill>
              <a:prstDash val="solid"/>
              <a:round/>
              <a:headEnd type="none" w="med" len="med"/>
              <a:tailEnd type="arrow"/>
            </a:ln>
            <a:effectLst>
              <a:outerShdw blurRad="50800" dist="38100" dir="8100000" algn="tr" rotWithShape="0">
                <a:prstClr val="black">
                  <a:alpha val="40000"/>
                </a:prstClr>
              </a:outerShdw>
            </a:effectLst>
          </p:spPr>
        </p:cxnSp>
        <p:sp>
          <p:nvSpPr>
            <p:cNvPr id="38" name="TextBox 37"/>
            <p:cNvSpPr txBox="1"/>
            <p:nvPr/>
          </p:nvSpPr>
          <p:spPr>
            <a:xfrm>
              <a:off x="7924800" y="2819400"/>
              <a:ext cx="800219" cy="369332"/>
            </a:xfrm>
            <a:prstGeom prst="rect">
              <a:avLst/>
            </a:prstGeom>
            <a:noFill/>
          </p:spPr>
          <p:txBody>
            <a:bodyPr wrap="none" rtlCol="0">
              <a:spAutoFit/>
            </a:bodyPr>
            <a:lstStyle/>
            <a:p>
              <a:r>
                <a:rPr lang="en-US" sz="1800" b="1" dirty="0" err="1" smtClean="0">
                  <a:solidFill>
                    <a:schemeClr val="accent1">
                      <a:lumMod val="75000"/>
                    </a:schemeClr>
                  </a:solidFill>
                </a:rPr>
                <a:t>Emax</a:t>
              </a:r>
              <a:endParaRPr lang="en-US" sz="1800" b="1" dirty="0">
                <a:solidFill>
                  <a:schemeClr val="accent1">
                    <a:lumMod val="75000"/>
                  </a:schemeClr>
                </a:solidFill>
              </a:endParaRPr>
            </a:p>
          </p:txBody>
        </p:sp>
      </p:grpSp>
      <p:pic>
        <p:nvPicPr>
          <p:cNvPr id="39" name="Picture 2"/>
          <p:cNvPicPr>
            <a:picLocks noChangeAspect="1" noChangeArrowheads="1"/>
          </p:cNvPicPr>
          <p:nvPr/>
        </p:nvPicPr>
        <p:blipFill>
          <a:blip r:embed="rId3" cstate="print"/>
          <a:srcRect/>
          <a:stretch>
            <a:fillRect/>
          </a:stretch>
        </p:blipFill>
        <p:spPr bwMode="auto">
          <a:xfrm>
            <a:off x="3962400" y="1524000"/>
            <a:ext cx="2392456" cy="2585161"/>
          </a:xfrm>
          <a:prstGeom prst="rect">
            <a:avLst/>
          </a:prstGeom>
          <a:noFill/>
          <a:ln w="635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results</a:t>
            </a:r>
            <a:endParaRPr lang="en-US" dirty="0"/>
          </a:p>
        </p:txBody>
      </p:sp>
      <p:sp>
        <p:nvSpPr>
          <p:cNvPr id="3" name="Content Placeholder 2"/>
          <p:cNvSpPr>
            <a:spLocks noGrp="1"/>
          </p:cNvSpPr>
          <p:nvPr>
            <p:ph idx="1"/>
          </p:nvPr>
        </p:nvSpPr>
        <p:spPr>
          <a:xfrm>
            <a:off x="228600" y="1600200"/>
            <a:ext cx="2286000" cy="4343400"/>
          </a:xfrm>
        </p:spPr>
        <p:txBody>
          <a:bodyPr/>
          <a:lstStyle/>
          <a:p>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16</a:t>
            </a:fld>
            <a:endParaRPr lang="en-US"/>
          </a:p>
        </p:txBody>
      </p:sp>
      <p:pic>
        <p:nvPicPr>
          <p:cNvPr id="5" name="Picture 4" descr="Heatmap 2012-11-12T21-50-21.jpg"/>
          <p:cNvPicPr>
            <a:picLocks noChangeAspect="1"/>
          </p:cNvPicPr>
          <p:nvPr/>
        </p:nvPicPr>
        <p:blipFill>
          <a:blip r:embed="rId3" cstate="print"/>
          <a:stretch>
            <a:fillRect/>
          </a:stretch>
        </p:blipFill>
        <p:spPr>
          <a:xfrm>
            <a:off x="1295400" y="30480"/>
            <a:ext cx="6858000" cy="6858000"/>
          </a:xfrm>
          <a:prstGeom prst="rect">
            <a:avLst/>
          </a:prstGeom>
        </p:spPr>
      </p:pic>
      <p:sp>
        <p:nvSpPr>
          <p:cNvPr id="6" name="Rectangle 5"/>
          <p:cNvSpPr/>
          <p:nvPr/>
        </p:nvSpPr>
        <p:spPr bwMode="auto">
          <a:xfrm>
            <a:off x="838200" y="5074920"/>
            <a:ext cx="7040880" cy="1188720"/>
          </a:xfrm>
          <a:prstGeom prst="rect">
            <a:avLst/>
          </a:prstGeom>
          <a:noFill/>
          <a:ln w="63500" cap="flat" cmpd="sng" algn="ctr">
            <a:solidFill>
              <a:srgbClr val="A50021">
                <a:alpha val="52157"/>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838200" y="2667000"/>
            <a:ext cx="7848600" cy="109728"/>
          </a:xfrm>
          <a:prstGeom prst="rect">
            <a:avLst/>
          </a:prstGeom>
          <a:noFill/>
          <a:ln w="63500" cap="flat" cmpd="sng" algn="ctr">
            <a:solidFill>
              <a:schemeClr val="accent6">
                <a:lumMod val="60000"/>
                <a:lumOff val="40000"/>
                <a:alpha val="52157"/>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7848600" y="5029200"/>
            <a:ext cx="1371600" cy="1569660"/>
          </a:xfrm>
          <a:prstGeom prst="rect">
            <a:avLst/>
          </a:prstGeom>
          <a:noFill/>
        </p:spPr>
        <p:txBody>
          <a:bodyPr wrap="square" rtlCol="0">
            <a:spAutoFit/>
          </a:bodyPr>
          <a:lstStyle/>
          <a:p>
            <a:r>
              <a:rPr lang="en-US" b="1" dirty="0" smtClean="0"/>
              <a:t>high promiscuity was coupled with high potency</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086600" cy="914400"/>
          </a:xfrm>
        </p:spPr>
        <p:txBody>
          <a:bodyPr/>
          <a:lstStyle/>
          <a:p>
            <a:r>
              <a:rPr lang="en-US" dirty="0" smtClean="0"/>
              <a:t>Summary of strengths in data set </a:t>
            </a:r>
            <a:endParaRPr lang="en-US" dirty="0"/>
          </a:p>
        </p:txBody>
      </p:sp>
      <p:sp>
        <p:nvSpPr>
          <p:cNvPr id="3" name="Content Placeholder 2"/>
          <p:cNvSpPr>
            <a:spLocks noGrp="1"/>
          </p:cNvSpPr>
          <p:nvPr>
            <p:ph idx="1"/>
          </p:nvPr>
        </p:nvSpPr>
        <p:spPr>
          <a:xfrm>
            <a:off x="757238" y="1295400"/>
            <a:ext cx="7772400" cy="4648200"/>
          </a:xfrm>
        </p:spPr>
        <p:txBody>
          <a:bodyPr/>
          <a:lstStyle/>
          <a:p>
            <a:r>
              <a:rPr lang="en-US" dirty="0" smtClean="0"/>
              <a:t> Consistent handling protocol, including dispersion/stock preparation</a:t>
            </a:r>
          </a:p>
          <a:p>
            <a:pPr>
              <a:buNone/>
            </a:pPr>
            <a:endParaRPr lang="en-US" dirty="0" smtClean="0"/>
          </a:p>
          <a:p>
            <a:r>
              <a:rPr lang="en-US" dirty="0" smtClean="0"/>
              <a:t> Testing concentrations related to exposure condition, and each assay has &gt;= 6 conc. to generate a dose-response curve</a:t>
            </a:r>
          </a:p>
          <a:p>
            <a:endParaRPr lang="en-US" dirty="0" smtClean="0"/>
          </a:p>
          <a:p>
            <a:r>
              <a:rPr lang="en-US" dirty="0" smtClean="0"/>
              <a:t> HTS provides extensive coverage in bioactivities</a:t>
            </a:r>
          </a:p>
          <a:p>
            <a:endParaRPr lang="en-US" dirty="0" smtClean="0"/>
          </a:p>
          <a:p>
            <a:r>
              <a:rPr lang="en-US" dirty="0" smtClean="0"/>
              <a:t> Good characterization coverage, including as received materials, in stock and testing mediums</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challenges</a:t>
            </a:r>
            <a:endParaRPr lang="en-US" dirty="0"/>
          </a:p>
        </p:txBody>
      </p:sp>
      <p:sp>
        <p:nvSpPr>
          <p:cNvPr id="3" name="Content Placeholder 2"/>
          <p:cNvSpPr>
            <a:spLocks noGrp="1"/>
          </p:cNvSpPr>
          <p:nvPr>
            <p:ph idx="1"/>
          </p:nvPr>
        </p:nvSpPr>
        <p:spPr>
          <a:xfrm>
            <a:off x="757238" y="1295400"/>
            <a:ext cx="8081962" cy="4648200"/>
          </a:xfrm>
        </p:spPr>
        <p:txBody>
          <a:bodyPr/>
          <a:lstStyle/>
          <a:p>
            <a:r>
              <a:rPr lang="en-US" dirty="0" smtClean="0"/>
              <a:t> Characterization of NM physicochemical properties is limited by available technology and time</a:t>
            </a:r>
          </a:p>
          <a:p>
            <a:endParaRPr lang="en-US" dirty="0" smtClean="0"/>
          </a:p>
          <a:p>
            <a:r>
              <a:rPr lang="en-US" dirty="0" smtClean="0"/>
              <a:t> Testing materials were not selected specific for testing structure-activity relationship </a:t>
            </a:r>
          </a:p>
          <a:p>
            <a:endParaRPr lang="en-US" dirty="0" smtClean="0"/>
          </a:p>
          <a:p>
            <a:r>
              <a:rPr lang="en-US" dirty="0" smtClean="0"/>
              <a:t> Assay predicting power is unknown</a:t>
            </a:r>
          </a:p>
          <a:p>
            <a:pPr lvl="1"/>
            <a:r>
              <a:rPr lang="en-US" dirty="0" smtClean="0"/>
              <a:t>For predicting chronic effects: most assays are 24 hr exposure</a:t>
            </a:r>
          </a:p>
          <a:p>
            <a:pPr lvl="1"/>
            <a:r>
              <a:rPr lang="en-US" dirty="0" smtClean="0"/>
              <a:t>Assay model may not be appropriate: E.g. Lung effects may depend on macrophages </a:t>
            </a:r>
            <a:r>
              <a:rPr lang="en-US" dirty="0" err="1" smtClean="0"/>
              <a:t>phagocytizing</a:t>
            </a:r>
            <a:r>
              <a:rPr lang="en-US" dirty="0" smtClean="0"/>
              <a:t> </a:t>
            </a:r>
            <a:r>
              <a:rPr lang="en-US" dirty="0" err="1" smtClean="0"/>
              <a:t>NMs</a:t>
            </a:r>
            <a:endParaRPr lang="en-US" dirty="0" smtClean="0"/>
          </a:p>
          <a:p>
            <a:pPr lvl="1"/>
            <a:r>
              <a:rPr lang="en-US" dirty="0" smtClean="0"/>
              <a:t>Very limited </a:t>
            </a:r>
            <a:r>
              <a:rPr lang="en-US" i="1" dirty="0" smtClean="0"/>
              <a:t>in vivo </a:t>
            </a:r>
            <a:r>
              <a:rPr lang="en-US" dirty="0" smtClean="0"/>
              <a:t>data available</a:t>
            </a:r>
          </a:p>
        </p:txBody>
      </p:sp>
      <p:sp>
        <p:nvSpPr>
          <p:cNvPr id="4" name="Slide Number Placeholder 3"/>
          <p:cNvSpPr>
            <a:spLocks noGrp="1"/>
          </p:cNvSpPr>
          <p:nvPr>
            <p:ph type="sldNum" sz="quarter" idx="10"/>
          </p:nvPr>
        </p:nvSpPr>
        <p:spPr/>
        <p:txBody>
          <a:bodyPr/>
          <a:lstStyle/>
          <a:p>
            <a:fld id="{D4F9EF0E-D64C-401E-95A6-4E553A414D56}"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nanomaterials, </a:t>
            </a:r>
            <a:br>
              <a:rPr lang="en-US" dirty="0" smtClean="0"/>
            </a:br>
            <a:r>
              <a:rPr lang="en-US" dirty="0" smtClean="0"/>
              <a:t>so little understanding!</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1</a:t>
            </a:fld>
            <a:endParaRPr lang="en-US"/>
          </a:p>
        </p:txBody>
      </p:sp>
      <p:sp>
        <p:nvSpPr>
          <p:cNvPr id="6" name="TextBox 5"/>
          <p:cNvSpPr txBox="1"/>
          <p:nvPr/>
        </p:nvSpPr>
        <p:spPr>
          <a:xfrm>
            <a:off x="3200400" y="6096000"/>
            <a:ext cx="5943600" cy="846386"/>
          </a:xfrm>
          <a:prstGeom prst="rect">
            <a:avLst/>
          </a:prstGeom>
          <a:noFill/>
        </p:spPr>
        <p:txBody>
          <a:bodyPr wrap="square" rtlCol="0">
            <a:spAutoFit/>
          </a:bodyPr>
          <a:lstStyle/>
          <a:p>
            <a:pPr marL="228600" indent="-228600">
              <a:buAutoNum type="arabicPeriod"/>
            </a:pPr>
            <a:r>
              <a:rPr lang="en-GB" sz="1000" dirty="0" err="1" smtClean="0"/>
              <a:t>Nanowerk</a:t>
            </a:r>
            <a:r>
              <a:rPr lang="en-GB" sz="1000" dirty="0" smtClean="0"/>
              <a:t>. Nanomaterial Database Search. Available at: </a:t>
            </a:r>
            <a:r>
              <a:rPr lang="en-GB" sz="1000" u="sng" dirty="0" smtClean="0">
                <a:hlinkClick r:id="rId3"/>
              </a:rPr>
              <a:t>http://www.nanowerk.com/phpscripts/n_dbsearch.php</a:t>
            </a:r>
            <a:r>
              <a:rPr lang="en-GB" sz="1000" dirty="0" smtClean="0"/>
              <a:t>. (Accessed July 26 2012)</a:t>
            </a:r>
          </a:p>
          <a:p>
            <a:pPr marL="228600" indent="-228600">
              <a:buFontTx/>
              <a:buAutoNum type="arabicPeriod"/>
            </a:pPr>
            <a:r>
              <a:rPr lang="en-GB" sz="1000" dirty="0" smtClean="0"/>
              <a:t>Choi J-Y, </a:t>
            </a:r>
            <a:r>
              <a:rPr lang="en-GB" sz="1000" dirty="0" err="1" smtClean="0"/>
              <a:t>Ramachandran</a:t>
            </a:r>
            <a:r>
              <a:rPr lang="en-GB" sz="1000" dirty="0" smtClean="0"/>
              <a:t> G, </a:t>
            </a:r>
            <a:r>
              <a:rPr lang="en-GB" sz="1000" dirty="0" err="1" smtClean="0"/>
              <a:t>Kandlikar</a:t>
            </a:r>
            <a:r>
              <a:rPr lang="en-GB" sz="1000" dirty="0" smtClean="0"/>
              <a:t> M. The impact of toxicity testing costs on nanomaterial regulation</a:t>
            </a:r>
            <a:r>
              <a:rPr lang="en-GB" sz="1000" i="1" dirty="0" smtClean="0"/>
              <a:t>.</a:t>
            </a:r>
            <a:r>
              <a:rPr lang="en-GB" sz="1000" dirty="0" smtClean="0"/>
              <a:t> </a:t>
            </a:r>
            <a:r>
              <a:rPr lang="en-GB" sz="1000" i="1" dirty="0" smtClean="0"/>
              <a:t>Environ </a:t>
            </a:r>
            <a:r>
              <a:rPr lang="en-GB" sz="1000" i="1" dirty="0" err="1" smtClean="0"/>
              <a:t>Sci</a:t>
            </a:r>
            <a:r>
              <a:rPr lang="en-GB" sz="1000" i="1" dirty="0" smtClean="0"/>
              <a:t> </a:t>
            </a:r>
            <a:r>
              <a:rPr lang="en-GB" sz="1000" i="1" dirty="0" err="1" smtClean="0"/>
              <a:t>Technol</a:t>
            </a:r>
            <a:r>
              <a:rPr lang="en-GB" sz="1000" dirty="0" smtClean="0"/>
              <a:t> 2009, 43:3030-3034.</a:t>
            </a:r>
            <a:endParaRPr lang="en-US" sz="1000" dirty="0" smtClean="0"/>
          </a:p>
          <a:p>
            <a:pPr marL="228600" indent="-228600">
              <a:buAutoNum type="arabicPeriod"/>
            </a:pPr>
            <a:endParaRPr lang="en-US" sz="800" dirty="0"/>
          </a:p>
        </p:txBody>
      </p:sp>
      <p:pic>
        <p:nvPicPr>
          <p:cNvPr id="58370" name="Picture 2" descr="http://nrc.ien.gatech.edu/sites/default/files/NanoProductsPostercopy.jpg"/>
          <p:cNvPicPr>
            <a:picLocks noChangeAspect="1" noChangeArrowheads="1"/>
          </p:cNvPicPr>
          <p:nvPr/>
        </p:nvPicPr>
        <p:blipFill>
          <a:blip r:embed="rId4" cstate="print"/>
          <a:srcRect/>
          <a:stretch>
            <a:fillRect/>
          </a:stretch>
        </p:blipFill>
        <p:spPr bwMode="auto">
          <a:xfrm>
            <a:off x="5105400" y="2514600"/>
            <a:ext cx="3845155" cy="2806700"/>
          </a:xfrm>
          <a:prstGeom prst="rect">
            <a:avLst/>
          </a:prstGeom>
          <a:noFill/>
        </p:spPr>
      </p:pic>
      <p:sp>
        <p:nvSpPr>
          <p:cNvPr id="3" name="Content Placeholder 2"/>
          <p:cNvSpPr>
            <a:spLocks noGrp="1"/>
          </p:cNvSpPr>
          <p:nvPr>
            <p:ph idx="1"/>
          </p:nvPr>
        </p:nvSpPr>
        <p:spPr>
          <a:xfrm>
            <a:off x="533400" y="1600200"/>
            <a:ext cx="8077200" cy="914400"/>
          </a:xfrm>
        </p:spPr>
        <p:txBody>
          <a:bodyPr/>
          <a:lstStyle/>
          <a:p>
            <a:r>
              <a:rPr lang="en-US" dirty="0" smtClean="0"/>
              <a:t> </a:t>
            </a:r>
            <a:r>
              <a:rPr lang="en-GB" dirty="0" smtClean="0"/>
              <a:t>Over 2,800 pristine nanomaterials (</a:t>
            </a:r>
            <a:r>
              <a:rPr lang="en-GB" dirty="0" err="1" smtClean="0"/>
              <a:t>NMs</a:t>
            </a:r>
            <a:r>
              <a:rPr lang="en-GB" dirty="0" smtClean="0"/>
              <a:t>)</a:t>
            </a:r>
            <a:r>
              <a:rPr lang="en-GB" baseline="30000" dirty="0" smtClean="0"/>
              <a:t>1</a:t>
            </a:r>
            <a:r>
              <a:rPr lang="en-GB" dirty="0" smtClean="0"/>
              <a:t> and numerous </a:t>
            </a:r>
            <a:r>
              <a:rPr lang="en-GB" dirty="0" err="1" smtClean="0"/>
              <a:t>nanoproducts</a:t>
            </a:r>
            <a:r>
              <a:rPr lang="en-GB" dirty="0" smtClean="0"/>
              <a:t> are already on the market</a:t>
            </a:r>
          </a:p>
          <a:p>
            <a:endParaRPr lang="en-US" dirty="0" smtClean="0"/>
          </a:p>
          <a:p>
            <a:endParaRPr lang="en-US" dirty="0"/>
          </a:p>
        </p:txBody>
      </p:sp>
      <p:sp>
        <p:nvSpPr>
          <p:cNvPr id="8" name="TextBox 7"/>
          <p:cNvSpPr txBox="1"/>
          <p:nvPr/>
        </p:nvSpPr>
        <p:spPr>
          <a:xfrm>
            <a:off x="7086600" y="5486400"/>
            <a:ext cx="1819729" cy="153888"/>
          </a:xfrm>
          <a:prstGeom prst="rect">
            <a:avLst/>
          </a:prstGeom>
          <a:noFill/>
        </p:spPr>
        <p:txBody>
          <a:bodyPr wrap="none" rtlCol="0">
            <a:spAutoFit/>
          </a:bodyPr>
          <a:lstStyle/>
          <a:p>
            <a:r>
              <a:rPr lang="en-US" sz="400" dirty="0" smtClean="0"/>
              <a:t>http://nrc.ien.gatech.edu/sites/default/files/NanoProductsPostercopy.jpg</a:t>
            </a:r>
            <a:endParaRPr lang="en-US" sz="400" dirty="0"/>
          </a:p>
        </p:txBody>
      </p:sp>
      <p:sp>
        <p:nvSpPr>
          <p:cNvPr id="9" name="Content Placeholder 2"/>
          <p:cNvSpPr txBox="1">
            <a:spLocks/>
          </p:cNvSpPr>
          <p:nvPr/>
        </p:nvSpPr>
        <p:spPr bwMode="auto">
          <a:xfrm>
            <a:off x="2819400" y="5105400"/>
            <a:ext cx="450056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endParaRPr kumimoji="0" lang="en-US" sz="2400" b="1" i="0" u="none" strike="noStrike" kern="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bwMode="auto">
          <a:xfrm>
            <a:off x="533400" y="2514600"/>
            <a:ext cx="4500562"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r>
              <a:rPr kumimoji="0" lang="en-GB" sz="2400" b="1" i="0" u="none" strike="noStrike" kern="0" cap="none" spc="0" normalizeH="0" baseline="0" noProof="0" dirty="0" smtClean="0">
                <a:ln>
                  <a:noFill/>
                </a:ln>
                <a:solidFill>
                  <a:schemeClr val="tx1"/>
                </a:solidFill>
                <a:effectLst/>
                <a:uLnTx/>
                <a:uFillTx/>
                <a:latin typeface="+mn-lt"/>
                <a:ea typeface="+mn-ea"/>
                <a:cs typeface="+mn-cs"/>
              </a:rPr>
              <a:t>We have toxicity data for only a small number of them</a:t>
            </a:r>
          </a:p>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r>
              <a:rPr kumimoji="0" lang="en-GB" sz="2400" b="1" i="0" u="none" strike="noStrike" kern="0" cap="none" spc="0" normalizeH="0" baseline="0" noProof="0" dirty="0" smtClean="0">
                <a:ln>
                  <a:noFill/>
                </a:ln>
                <a:solidFill>
                  <a:schemeClr val="tx1"/>
                </a:solidFill>
                <a:effectLst/>
                <a:uLnTx/>
                <a:uFillTx/>
                <a:latin typeface="+mn-lt"/>
                <a:ea typeface="+mn-ea"/>
                <a:cs typeface="+mn-cs"/>
              </a:rPr>
              <a:t> Traditional mammalian tox testing for each NM is not practical</a:t>
            </a:r>
          </a:p>
          <a:p>
            <a:pPr marL="625475" lvl="1" indent="-168275" eaLnBrk="1" hangingPunct="1">
              <a:spcBef>
                <a:spcPct val="20000"/>
              </a:spcBef>
              <a:buClr>
                <a:srgbClr val="003F69"/>
              </a:buClr>
              <a:buSzPct val="85000"/>
              <a:buFontTx/>
              <a:buBlip>
                <a:blip r:embed="rId5"/>
              </a:buBlip>
            </a:pPr>
            <a:r>
              <a:rPr lang="en-GB" sz="2400" b="1" kern="0" dirty="0" smtClean="0">
                <a:latin typeface="+mn-lt"/>
              </a:rPr>
              <a:t> </a:t>
            </a:r>
            <a:r>
              <a:rPr lang="en-US" sz="2400" dirty="0" smtClean="0"/>
              <a:t>Estimated $249 million to $1.18 billion for NM already on the market  in 2009 (Choi et al 2009)</a:t>
            </a:r>
            <a:endParaRPr kumimoji="0" lang="en-GB" sz="2400" b="1" i="0" u="none" strike="noStrike" kern="0" cap="none" spc="0" normalizeH="0" baseline="0" noProof="0" dirty="0" smtClean="0">
              <a:ln>
                <a:noFill/>
              </a:ln>
              <a:solidFill>
                <a:schemeClr val="tx1"/>
              </a:solidFill>
              <a:effectLst/>
              <a:uLnTx/>
              <a:uFillTx/>
              <a:latin typeface="+mn-lt"/>
              <a:ea typeface="+mn-ea"/>
              <a:cs typeface="+mn-cs"/>
            </a:endParaRPr>
          </a:p>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168275" marR="0" lvl="0" indent="-168275" algn="l" defTabSz="914400" rtl="0" eaLnBrk="1" fontAlgn="base" latinLnBrk="0" hangingPunct="1">
              <a:lnSpc>
                <a:spcPct val="100000"/>
              </a:lnSpc>
              <a:spcBef>
                <a:spcPct val="20000"/>
              </a:spcBef>
              <a:spcAft>
                <a:spcPct val="0"/>
              </a:spcAft>
              <a:buClr>
                <a:srgbClr val="003F69"/>
              </a:buClr>
              <a:buSzPct val="85000"/>
              <a:buFontTx/>
              <a:buBlip>
                <a:blip r:embed="rId5"/>
              </a:buBlip>
              <a:tabLst/>
              <a:defRPr/>
            </a:pPr>
            <a:endParaRPr kumimoji="0" lang="en-US"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preliminary results</a:t>
            </a:r>
            <a:endParaRPr lang="en-US" dirty="0"/>
          </a:p>
        </p:txBody>
      </p:sp>
      <p:sp>
        <p:nvSpPr>
          <p:cNvPr id="3" name="Content Placeholder 2"/>
          <p:cNvSpPr>
            <a:spLocks noGrp="1"/>
          </p:cNvSpPr>
          <p:nvPr>
            <p:ph idx="1"/>
          </p:nvPr>
        </p:nvSpPr>
        <p:spPr>
          <a:xfrm>
            <a:off x="381000" y="1371600"/>
            <a:ext cx="8229600" cy="4343400"/>
          </a:xfrm>
        </p:spPr>
        <p:txBody>
          <a:bodyPr/>
          <a:lstStyle/>
          <a:p>
            <a:r>
              <a:rPr lang="en-US" dirty="0" smtClean="0"/>
              <a:t> </a:t>
            </a:r>
            <a:r>
              <a:rPr lang="en-US" dirty="0" err="1" smtClean="0"/>
              <a:t>NMs</a:t>
            </a:r>
            <a:r>
              <a:rPr lang="en-US" dirty="0" smtClean="0"/>
              <a:t> are compatible with most HTS and HCS assays</a:t>
            </a:r>
          </a:p>
          <a:p>
            <a:pPr lvl="1">
              <a:buNone/>
            </a:pPr>
            <a:r>
              <a:rPr lang="en-US" dirty="0" smtClean="0"/>
              <a:t> </a:t>
            </a:r>
          </a:p>
          <a:p>
            <a:r>
              <a:rPr lang="en-US" dirty="0" smtClean="0"/>
              <a:t> </a:t>
            </a:r>
            <a:r>
              <a:rPr lang="en-US" dirty="0" err="1" smtClean="0"/>
              <a:t>NMs</a:t>
            </a:r>
            <a:r>
              <a:rPr lang="en-US" dirty="0" smtClean="0"/>
              <a:t> that were active in more assays (more promiscuous) tend to induce biological changes at lower concentrations (more potent)</a:t>
            </a:r>
          </a:p>
          <a:p>
            <a:pPr lvl="1"/>
            <a:r>
              <a:rPr lang="en-US" dirty="0" smtClean="0"/>
              <a:t>As a first-step prioritization method</a:t>
            </a:r>
          </a:p>
        </p:txBody>
      </p:sp>
      <p:sp>
        <p:nvSpPr>
          <p:cNvPr id="4" name="Slide Number Placeholder 3"/>
          <p:cNvSpPr>
            <a:spLocks noGrp="1"/>
          </p:cNvSpPr>
          <p:nvPr>
            <p:ph type="sldNum" sz="quarter" idx="10"/>
          </p:nvPr>
        </p:nvSpPr>
        <p:spPr/>
        <p:txBody>
          <a:bodyPr/>
          <a:lstStyle/>
          <a:p>
            <a:fld id="{D4F9EF0E-D64C-401E-95A6-4E553A414D56}" type="slidenum">
              <a:rPr lang="en-US" smtClean="0"/>
              <a:pPr/>
              <a:t>19</a:t>
            </a:fld>
            <a:endParaRPr lang="en-US"/>
          </a:p>
        </p:txBody>
      </p:sp>
      <p:cxnSp>
        <p:nvCxnSpPr>
          <p:cNvPr id="7" name="Straight Arrow Connector 6"/>
          <p:cNvCxnSpPr/>
          <p:nvPr/>
        </p:nvCxnSpPr>
        <p:spPr bwMode="auto">
          <a:xfrm>
            <a:off x="2971800" y="5867400"/>
            <a:ext cx="3886200" cy="0"/>
          </a:xfrm>
          <a:prstGeom prst="straightConnector1">
            <a:avLst/>
          </a:prstGeom>
          <a:noFill/>
          <a:ln w="508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2971800" y="4114800"/>
            <a:ext cx="0" cy="1752600"/>
          </a:xfrm>
          <a:prstGeom prst="straightConnector1">
            <a:avLst/>
          </a:prstGeom>
          <a:noFill/>
          <a:ln w="50800" cap="flat" cmpd="sng" algn="ctr">
            <a:solidFill>
              <a:schemeClr val="tx1"/>
            </a:solidFill>
            <a:prstDash val="solid"/>
            <a:round/>
            <a:headEnd type="none" w="med" len="med"/>
            <a:tailEnd type="arrow"/>
          </a:ln>
          <a:effectLst/>
        </p:spPr>
      </p:cxnSp>
      <p:sp>
        <p:nvSpPr>
          <p:cNvPr id="12" name="TextBox 11"/>
          <p:cNvSpPr txBox="1"/>
          <p:nvPr/>
        </p:nvSpPr>
        <p:spPr>
          <a:xfrm>
            <a:off x="6781800" y="5334000"/>
            <a:ext cx="1676400" cy="707886"/>
          </a:xfrm>
          <a:prstGeom prst="rect">
            <a:avLst/>
          </a:prstGeom>
          <a:noFill/>
        </p:spPr>
        <p:txBody>
          <a:bodyPr wrap="square" rtlCol="0">
            <a:spAutoFit/>
          </a:bodyPr>
          <a:lstStyle/>
          <a:p>
            <a:r>
              <a:rPr lang="en-US" sz="2000" dirty="0" smtClean="0"/>
              <a:t>more promiscuous</a:t>
            </a:r>
            <a:endParaRPr lang="en-US" sz="2000" dirty="0"/>
          </a:p>
        </p:txBody>
      </p:sp>
      <p:sp>
        <p:nvSpPr>
          <p:cNvPr id="13" name="TextBox 12"/>
          <p:cNvSpPr txBox="1"/>
          <p:nvPr/>
        </p:nvSpPr>
        <p:spPr>
          <a:xfrm>
            <a:off x="1905000" y="4114800"/>
            <a:ext cx="990600" cy="707886"/>
          </a:xfrm>
          <a:prstGeom prst="rect">
            <a:avLst/>
          </a:prstGeom>
          <a:noFill/>
        </p:spPr>
        <p:txBody>
          <a:bodyPr wrap="square" rtlCol="0">
            <a:spAutoFit/>
          </a:bodyPr>
          <a:lstStyle/>
          <a:p>
            <a:r>
              <a:rPr lang="en-US" sz="2000" dirty="0" smtClean="0"/>
              <a:t>more potent</a:t>
            </a:r>
            <a:endParaRPr lang="en-US" sz="2000" dirty="0"/>
          </a:p>
        </p:txBody>
      </p:sp>
      <p:sp>
        <p:nvSpPr>
          <p:cNvPr id="14" name="Oval 13"/>
          <p:cNvSpPr/>
          <p:nvPr/>
        </p:nvSpPr>
        <p:spPr bwMode="auto">
          <a:xfrm>
            <a:off x="5486400" y="4419600"/>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276600" y="4876800"/>
            <a:ext cx="457200" cy="476071"/>
          </a:xfrm>
          <a:prstGeom prst="ellipse">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5638800" y="4343400"/>
            <a:ext cx="457200" cy="476071"/>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5943600" y="4038600"/>
            <a:ext cx="457200" cy="476071"/>
          </a:xfrm>
          <a:prstGeom prst="ellipse">
            <a:avLst/>
          </a:prstGeom>
          <a:gradFill flip="none" rotWithShape="1">
            <a:gsLst>
              <a:gs pos="0">
                <a:srgbClr val="D6B19C"/>
              </a:gs>
              <a:gs pos="30000">
                <a:srgbClr val="D49E6C"/>
              </a:gs>
              <a:gs pos="70000">
                <a:srgbClr val="A65528"/>
              </a:gs>
              <a:gs pos="100000">
                <a:srgbClr val="663012"/>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3505200" y="5334000"/>
            <a:ext cx="457200" cy="476071"/>
          </a:xfrm>
          <a:prstGeom prst="ellips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3886200" y="5029200"/>
            <a:ext cx="457200" cy="476071"/>
          </a:xfrm>
          <a:prstGeom prst="ellipse">
            <a:avLst/>
          </a:prstGeom>
          <a:gradFill flip="none" rotWithShape="1">
            <a:gsLst>
              <a:gs pos="0">
                <a:srgbClr val="8488C4"/>
              </a:gs>
              <a:gs pos="53000">
                <a:srgbClr val="D4DEFF"/>
              </a:gs>
              <a:gs pos="83000">
                <a:srgbClr val="D4DEFF"/>
              </a:gs>
              <a:gs pos="100000">
                <a:srgbClr val="96AB94"/>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105400" y="4114800"/>
            <a:ext cx="457200" cy="476071"/>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1" name="Oval 20"/>
          <p:cNvSpPr/>
          <p:nvPr/>
        </p:nvSpPr>
        <p:spPr bwMode="auto">
          <a:xfrm rot="1147165">
            <a:off x="4626112" y="3883387"/>
            <a:ext cx="2514600" cy="1219200"/>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6477000" y="3886200"/>
            <a:ext cx="2133600" cy="1200329"/>
          </a:xfrm>
          <a:prstGeom prst="rect">
            <a:avLst/>
          </a:prstGeom>
          <a:noFill/>
        </p:spPr>
        <p:txBody>
          <a:bodyPr wrap="square" rtlCol="0">
            <a:spAutoFit/>
          </a:bodyPr>
          <a:lstStyle/>
          <a:p>
            <a:r>
              <a:rPr lang="en-US" sz="2400" dirty="0" smtClean="0"/>
              <a:t>Higher priority for further testing</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629400" cy="1371600"/>
          </a:xfrm>
        </p:spPr>
        <p:txBody>
          <a:bodyPr/>
          <a:lstStyle/>
          <a:p>
            <a:pPr lvl="0"/>
            <a:r>
              <a:rPr lang="en-US" dirty="0" smtClean="0"/>
              <a:t>Acknowledgments</a:t>
            </a:r>
            <a:br>
              <a:rPr lang="en-US" dirty="0" smtClean="0"/>
            </a:br>
            <a:endParaRPr lang="en-US" dirty="0"/>
          </a:p>
        </p:txBody>
      </p:sp>
      <p:sp>
        <p:nvSpPr>
          <p:cNvPr id="4" name="Rectangle 6"/>
          <p:cNvSpPr txBox="1">
            <a:spLocks noChangeArrowheads="1"/>
          </p:cNvSpPr>
          <p:nvPr/>
        </p:nvSpPr>
        <p:spPr bwMode="auto">
          <a:xfrm>
            <a:off x="0" y="6172200"/>
            <a:ext cx="457200" cy="304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A77515A-5450-4E31-8C0C-6220CB220E43}" type="slidenum">
              <a:rPr kumimoji="0" lang="en-US" sz="1000" b="1"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1"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6" name="Rectangle 3"/>
          <p:cNvSpPr txBox="1">
            <a:spLocks noChangeArrowheads="1"/>
          </p:cNvSpPr>
          <p:nvPr/>
        </p:nvSpPr>
        <p:spPr>
          <a:xfrm>
            <a:off x="609600" y="838200"/>
            <a:ext cx="4495799" cy="5867400"/>
          </a:xfrm>
          <a:prstGeom prst="rect">
            <a:avLst/>
          </a:prstGeom>
          <a:solidFill>
            <a:srgbClr val="FFFFFF"/>
          </a:solidFill>
        </p:spPr>
        <p:txBody>
          <a:bodyPr/>
          <a:lstStyle/>
          <a:p>
            <a:pPr marL="0" marR="0" lvl="0" indent="-168275" algn="l" defTabSz="914400" rtl="0" eaLnBrk="1" fontAlgn="base" latinLnBrk="0" hangingPunct="1">
              <a:lnSpc>
                <a:spcPct val="100000"/>
              </a:lnSpc>
              <a:spcBef>
                <a:spcPts val="600"/>
              </a:spcBef>
              <a:spcAft>
                <a:spcPct val="0"/>
              </a:spcAft>
              <a:buClr>
                <a:srgbClr val="003F69"/>
              </a:buClr>
              <a:buSzPct val="85000"/>
              <a:buFontTx/>
              <a:buBlip>
                <a:blip r:embed="rId2"/>
              </a:buBlip>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ea typeface="+mn-ea"/>
                <a:cs typeface="+mn-cs"/>
              </a:rPr>
              <a:t>EPA</a:t>
            </a:r>
          </a:p>
          <a:p>
            <a:pPr marL="0" marR="0" lvl="0" indent="-168275" algn="l" defTabSz="914400" rtl="0" eaLnBrk="1" fontAlgn="base" latinLnBrk="0" hangingPunct="1">
              <a:lnSpc>
                <a:spcPts val="2000"/>
              </a:lnSpc>
              <a:spcBef>
                <a:spcPts val="0"/>
              </a:spcBef>
              <a:spcAft>
                <a:spcPct val="0"/>
              </a:spcAft>
              <a:buClr>
                <a:srgbClr val="003F69"/>
              </a:buClr>
              <a:buSzPct val="85000"/>
              <a:buFontTx/>
              <a:buNone/>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ea typeface="+mn-ea"/>
                <a:cs typeface="+mn-cs"/>
              </a:rPr>
              <a:t>National Center for Computational Toxicology</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Keith Houck</a:t>
            </a:r>
          </a:p>
          <a:p>
            <a:pPr marL="0" lvl="1" indent="-174625">
              <a:lnSpc>
                <a:spcPts val="1200"/>
              </a:lnSpc>
              <a:spcBef>
                <a:spcPts val="600"/>
              </a:spcBef>
              <a:buClr>
                <a:srgbClr val="003F69"/>
              </a:buClr>
              <a:buFont typeface="Wingdings" pitchFamily="2" charset="2"/>
              <a:buChar char="§"/>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a:t>
            </a:r>
            <a:r>
              <a:rPr lang="en-US" sz="1400" b="1" kern="0" dirty="0" smtClean="0">
                <a:solidFill>
                  <a:schemeClr val="tx1">
                    <a:lumMod val="95000"/>
                    <a:lumOff val="5000"/>
                  </a:schemeClr>
                </a:solidFill>
                <a:latin typeface="+mn-lt"/>
              </a:rPr>
              <a:t>Samantha </a:t>
            </a:r>
            <a:r>
              <a:rPr lang="en-US" sz="1400" b="1" kern="0" dirty="0" err="1" smtClean="0">
                <a:solidFill>
                  <a:schemeClr val="tx1">
                    <a:lumMod val="95000"/>
                    <a:lumOff val="5000"/>
                  </a:schemeClr>
                </a:solidFill>
                <a:latin typeface="+mn-lt"/>
              </a:rPr>
              <a:t>Frady</a:t>
            </a:r>
            <a:endParaRPr lang="en-US" sz="1400" b="1" kern="0" dirty="0" smtClean="0">
              <a:solidFill>
                <a:schemeClr val="tx1">
                  <a:lumMod val="95000"/>
                  <a:lumOff val="5000"/>
                </a:schemeClr>
              </a:solidFill>
              <a:latin typeface="+mn-lt"/>
            </a:endParaRPr>
          </a:p>
          <a:p>
            <a:pPr marL="0" lvl="1" indent="-174625">
              <a:lnSpc>
                <a:spcPts val="1200"/>
              </a:lnSpc>
              <a:spcBef>
                <a:spcPts val="600"/>
              </a:spcBef>
              <a:buClr>
                <a:srgbClr val="003F69"/>
              </a:buClr>
              <a:buFont typeface="Wingdings" pitchFamily="2" charset="2"/>
              <a:buChar char="§"/>
              <a:defRPr/>
            </a:pPr>
            <a:r>
              <a:rPr lang="en-US" sz="1400" b="1" kern="0" dirty="0" smtClean="0">
                <a:solidFill>
                  <a:schemeClr val="tx1">
                    <a:lumMod val="95000"/>
                    <a:lumOff val="5000"/>
                  </a:schemeClr>
                </a:solidFill>
                <a:latin typeface="+mn-lt"/>
              </a:rPr>
              <a:t> Elaine Cohen </a:t>
            </a:r>
            <a:r>
              <a:rPr lang="en-US" sz="1400" b="1" kern="0" dirty="0" err="1" smtClean="0">
                <a:solidFill>
                  <a:schemeClr val="tx1">
                    <a:lumMod val="95000"/>
                    <a:lumOff val="5000"/>
                  </a:schemeClr>
                </a:solidFill>
                <a:latin typeface="+mn-lt"/>
              </a:rPr>
              <a:t>Hubal</a:t>
            </a:r>
            <a:endParaRPr lang="en-US" sz="1400" b="1" kern="0" dirty="0" smtClean="0">
              <a:solidFill>
                <a:schemeClr val="tx1">
                  <a:lumMod val="95000"/>
                  <a:lumOff val="5000"/>
                </a:schemeClr>
              </a:solidFill>
              <a:latin typeface="+mn-lt"/>
            </a:endParaRPr>
          </a:p>
          <a:p>
            <a:pPr marL="0" lvl="1" indent="-174625" eaLnBrk="1" hangingPunct="1">
              <a:lnSpc>
                <a:spcPts val="1200"/>
              </a:lnSpc>
              <a:spcBef>
                <a:spcPts val="600"/>
              </a:spcBef>
              <a:buClr>
                <a:srgbClr val="003F69"/>
              </a:buClr>
              <a:buFont typeface="Wingdings" pitchFamily="2" charset="2"/>
              <a:buChar char="§"/>
              <a:defRPr/>
            </a:pPr>
            <a:r>
              <a:rPr lang="en-US" sz="1400" b="1" kern="0" dirty="0" smtClean="0">
                <a:solidFill>
                  <a:schemeClr val="tx1">
                    <a:lumMod val="95000"/>
                    <a:lumOff val="5000"/>
                  </a:schemeClr>
                </a:solidFill>
                <a:latin typeface="+mn-lt"/>
              </a:rPr>
              <a:t> James </a:t>
            </a:r>
            <a:r>
              <a:rPr lang="en-US" sz="1400" b="1" kern="0" dirty="0" err="1" smtClean="0">
                <a:solidFill>
                  <a:schemeClr val="tx1">
                    <a:lumMod val="95000"/>
                    <a:lumOff val="5000"/>
                  </a:schemeClr>
                </a:solidFill>
                <a:latin typeface="+mn-lt"/>
              </a:rPr>
              <a:t>Rabinowitz</a:t>
            </a:r>
            <a:endParaRPr lang="en-US" sz="1400" b="1" kern="0" dirty="0" smtClean="0">
              <a:solidFill>
                <a:schemeClr val="tx1">
                  <a:lumMod val="95000"/>
                  <a:lumOff val="5000"/>
                </a:schemeClr>
              </a:solidFill>
              <a:latin typeface="+mn-lt"/>
            </a:endParaRPr>
          </a:p>
          <a:p>
            <a:pPr marL="0" lvl="1" indent="-174625" eaLnBrk="1" hangingPunct="1">
              <a:lnSpc>
                <a:spcPts val="1200"/>
              </a:lnSpc>
              <a:spcBef>
                <a:spcPts val="600"/>
              </a:spcBef>
              <a:buClr>
                <a:srgbClr val="003F69"/>
              </a:buClr>
              <a:buFont typeface="Wingdings" pitchFamily="2" charset="2"/>
              <a:buChar char="§"/>
              <a:defRPr/>
            </a:pPr>
            <a:r>
              <a:rPr lang="en-US" sz="1400" b="1" kern="0" dirty="0" smtClean="0">
                <a:solidFill>
                  <a:schemeClr val="tx1">
                    <a:lumMod val="95000"/>
                    <a:lumOff val="5000"/>
                  </a:schemeClr>
                </a:solidFill>
                <a:latin typeface="+mn-lt"/>
              </a:rPr>
              <a:t> Kevin Crofton</a:t>
            </a:r>
          </a:p>
          <a:p>
            <a:pPr marL="0" lvl="1" indent="-174625" eaLnBrk="1" hangingPunct="1">
              <a:lnSpc>
                <a:spcPts val="1200"/>
              </a:lnSpc>
              <a:spcBef>
                <a:spcPts val="600"/>
              </a:spcBef>
              <a:buClr>
                <a:srgbClr val="003F69"/>
              </a:buClr>
              <a:buFont typeface="Wingdings" pitchFamily="2" charset="2"/>
              <a:buChar char="§"/>
              <a:defRPr/>
            </a:pPr>
            <a:r>
              <a:rPr lang="en-US" sz="1400" b="1" kern="0" dirty="0" smtClean="0">
                <a:solidFill>
                  <a:schemeClr val="tx1">
                    <a:lumMod val="95000"/>
                    <a:lumOff val="5000"/>
                  </a:schemeClr>
                </a:solidFill>
                <a:latin typeface="+mn-lt"/>
              </a:rPr>
              <a:t> David </a:t>
            </a: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Dix</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Bob </a:t>
            </a:r>
            <a:r>
              <a:rPr kumimoji="0" lang="en-US" sz="1400" b="1" i="0" u="none" strike="noStrike" kern="0" cap="none" spc="0" normalizeH="0" baseline="0" noProof="0" dirty="0" err="1" smtClean="0">
                <a:ln>
                  <a:noFill/>
                </a:ln>
                <a:solidFill>
                  <a:schemeClr val="tx1">
                    <a:lumMod val="95000"/>
                    <a:lumOff val="5000"/>
                  </a:schemeClr>
                </a:solidFill>
                <a:effectLst/>
                <a:uLnTx/>
                <a:uFillTx/>
                <a:latin typeface="+mn-lt"/>
              </a:rPr>
              <a:t>Kavlock</a:t>
            </a: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Woodrow </a:t>
            </a:r>
            <a:r>
              <a:rPr kumimoji="0" lang="en-US" sz="1400" b="1" i="0" u="none" strike="noStrike" kern="0" cap="none" spc="0" normalizeH="0" baseline="0" noProof="0" dirty="0" err="1" smtClean="0">
                <a:ln>
                  <a:noFill/>
                </a:ln>
                <a:solidFill>
                  <a:schemeClr val="tx1">
                    <a:lumMod val="95000"/>
                    <a:lumOff val="5000"/>
                  </a:schemeClr>
                </a:solidFill>
                <a:effectLst/>
                <a:uLnTx/>
                <a:uFillTx/>
                <a:latin typeface="+mn-lt"/>
              </a:rPr>
              <a:t>Setzer</a:t>
            </a:r>
            <a:endParaRPr kumimoji="0" lang="en-US" sz="1400" b="1" i="0" u="none" strike="noStrike" kern="0" cap="none" spc="0" normalizeH="0" baseline="0" noProof="0" dirty="0" smtClean="0">
              <a:ln>
                <a:noFill/>
              </a:ln>
              <a:solidFill>
                <a:schemeClr val="tx1">
                  <a:lumMod val="95000"/>
                  <a:lumOff val="5000"/>
                </a:schemeClr>
              </a:solidFill>
              <a:effectLst/>
              <a:uLnTx/>
              <a:uFillTx/>
              <a:latin typeface="+mn-lt"/>
            </a:endParaRP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a:t>
            </a:r>
            <a:r>
              <a:rPr kumimoji="0" lang="en-US" sz="1400" b="1" i="0" u="none" strike="noStrike" kern="0" cap="none" spc="0" normalizeH="0" baseline="0" noProof="0" dirty="0" err="1" smtClean="0">
                <a:ln>
                  <a:noFill/>
                </a:ln>
                <a:solidFill>
                  <a:schemeClr val="tx1">
                    <a:lumMod val="95000"/>
                    <a:lumOff val="5000"/>
                  </a:schemeClr>
                </a:solidFill>
                <a:effectLst/>
                <a:uLnTx/>
                <a:uFillTx/>
                <a:latin typeface="+mn-lt"/>
              </a:rPr>
              <a:t>ToxCast</a:t>
            </a: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team</a:t>
            </a:r>
          </a:p>
          <a:p>
            <a:pPr marL="0" marR="0" lvl="0" indent="-168275" algn="l" defTabSz="914400" rtl="0" eaLnBrk="1" fontAlgn="base" latinLnBrk="0" hangingPunct="1">
              <a:lnSpc>
                <a:spcPct val="100000"/>
              </a:lnSpc>
              <a:spcBef>
                <a:spcPts val="600"/>
              </a:spcBef>
              <a:spcAft>
                <a:spcPct val="0"/>
              </a:spcAft>
              <a:buClr>
                <a:srgbClr val="003F69"/>
              </a:buClr>
              <a:buSzPct val="85000"/>
              <a:buFontTx/>
              <a:buNone/>
              <a:tabLst/>
              <a:defRPr/>
            </a:pPr>
            <a:endParaRPr kumimoji="0" lang="en-US" sz="600" b="1" i="0" u="none" strike="noStrike" kern="0" cap="none" spc="0" normalizeH="0" baseline="0" noProof="0" dirty="0" smtClean="0">
              <a:ln>
                <a:noFill/>
              </a:ln>
              <a:solidFill>
                <a:schemeClr val="tx1">
                  <a:lumMod val="95000"/>
                  <a:lumOff val="5000"/>
                </a:schemeClr>
              </a:solidFill>
              <a:effectLst/>
              <a:uLnTx/>
              <a:uFillTx/>
              <a:latin typeface="+mn-lt"/>
              <a:ea typeface="+mn-ea"/>
              <a:cs typeface="+mn-cs"/>
            </a:endParaRPr>
          </a:p>
          <a:p>
            <a:pPr marL="0" marR="0" lvl="0" indent="-168275" algn="l" defTabSz="914400" rtl="0" eaLnBrk="1" fontAlgn="base" latinLnBrk="0" hangingPunct="1">
              <a:lnSpc>
                <a:spcPts val="2000"/>
              </a:lnSpc>
              <a:spcBef>
                <a:spcPts val="600"/>
              </a:spcBef>
              <a:spcAft>
                <a:spcPct val="0"/>
              </a:spcAft>
              <a:buClr>
                <a:srgbClr val="003F69"/>
              </a:buClr>
              <a:buSzPct val="85000"/>
              <a:buFontTx/>
              <a:buNone/>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ea typeface="+mn-ea"/>
                <a:cs typeface="+mn-cs"/>
              </a:rPr>
              <a:t>National Center for Environmental Assessment</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Mike Davis (J Michael Davis)</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Jim Brown</a:t>
            </a: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r>
              <a:rPr kumimoji="0" lang="en-US" sz="1400" b="1" i="0" u="none" strike="noStrike" kern="0" cap="none" spc="0" normalizeH="0" baseline="0" noProof="0" dirty="0" smtClean="0">
                <a:ln>
                  <a:noFill/>
                </a:ln>
                <a:solidFill>
                  <a:schemeClr val="tx1">
                    <a:lumMod val="95000"/>
                    <a:lumOff val="5000"/>
                  </a:schemeClr>
                </a:solidFill>
                <a:effectLst/>
                <a:uLnTx/>
                <a:uFillTx/>
                <a:latin typeface="+mn-lt"/>
              </a:rPr>
              <a:t> Christy Powers</a:t>
            </a:r>
          </a:p>
          <a:p>
            <a:pPr>
              <a:lnSpc>
                <a:spcPct val="80000"/>
              </a:lnSpc>
              <a:spcBef>
                <a:spcPts val="600"/>
              </a:spcBef>
              <a:buClr>
                <a:srgbClr val="0070B9"/>
              </a:buClr>
              <a:buSzPct val="90000"/>
            </a:pPr>
            <a:endParaRPr lang="en-US" sz="600" b="1" kern="0" dirty="0" smtClean="0">
              <a:solidFill>
                <a:schemeClr val="tx1">
                  <a:lumMod val="95000"/>
                  <a:lumOff val="5000"/>
                </a:schemeClr>
              </a:solidFill>
              <a:latin typeface="+mn-lt"/>
            </a:endParaRPr>
          </a:p>
          <a:p>
            <a:pPr>
              <a:lnSpc>
                <a:spcPct val="80000"/>
              </a:lnSpc>
              <a:spcBef>
                <a:spcPts val="600"/>
              </a:spcBef>
              <a:buClr>
                <a:srgbClr val="0070B9"/>
              </a:buClr>
              <a:buSzPct val="90000"/>
            </a:pPr>
            <a:r>
              <a:rPr lang="en-US" sz="1400" b="1" dirty="0" smtClean="0">
                <a:solidFill>
                  <a:schemeClr val="tx1">
                    <a:lumMod val="95000"/>
                    <a:lumOff val="5000"/>
                  </a:schemeClr>
                </a:solidFill>
              </a:rPr>
              <a:t>National Health and Environmental Effects Research Laboratory </a:t>
            </a: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Stephanie Padilla</a:t>
            </a: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Will Boyes</a:t>
            </a: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Carl Blackman</a:t>
            </a:r>
          </a:p>
          <a:p>
            <a:pPr marL="0" lvl="1">
              <a:lnSpc>
                <a:spcPts val="1200"/>
              </a:lnSpc>
              <a:spcBef>
                <a:spcPts val="600"/>
              </a:spcBef>
              <a:buClr>
                <a:srgbClr val="0070B9"/>
              </a:buClr>
              <a:buSzPct val="80000"/>
              <a:buBlip>
                <a:blip r:embed="rId3"/>
              </a:buBlip>
            </a:pPr>
            <a:endParaRPr lang="en-US" sz="1400" b="1" dirty="0" smtClean="0">
              <a:solidFill>
                <a:schemeClr val="tx1">
                  <a:lumMod val="95000"/>
                  <a:lumOff val="5000"/>
                </a:schemeClr>
              </a:solidFill>
            </a:endParaRPr>
          </a:p>
          <a:p>
            <a:pPr marL="0" lvl="1">
              <a:lnSpc>
                <a:spcPts val="1200"/>
              </a:lnSpc>
              <a:spcBef>
                <a:spcPts val="600"/>
              </a:spcBef>
              <a:buClr>
                <a:srgbClr val="0070B9"/>
              </a:buClr>
              <a:buSzPct val="80000"/>
            </a:pPr>
            <a:r>
              <a:rPr lang="en-US" sz="1400" b="1" dirty="0" smtClean="0">
                <a:solidFill>
                  <a:schemeClr val="tx1">
                    <a:lumMod val="95000"/>
                    <a:lumOff val="5000"/>
                  </a:schemeClr>
                </a:solidFill>
              </a:rPr>
              <a:t>National Risk Management Research Laboratory </a:t>
            </a:r>
          </a:p>
          <a:p>
            <a:pPr marL="0" lvl="1">
              <a:lnSpc>
                <a:spcPts val="1200"/>
              </a:lnSpc>
              <a:spcBef>
                <a:spcPts val="600"/>
              </a:spcBef>
              <a:buClr>
                <a:srgbClr val="0070B9"/>
              </a:buClr>
              <a:buSzPct val="80000"/>
              <a:buBlip>
                <a:blip r:embed="rId3"/>
              </a:buBlip>
            </a:pPr>
            <a:r>
              <a:rPr lang="en-US" sz="1400" b="1" dirty="0" err="1" smtClean="0">
                <a:solidFill>
                  <a:schemeClr val="tx1">
                    <a:lumMod val="95000"/>
                    <a:lumOff val="5000"/>
                  </a:schemeClr>
                </a:solidFill>
              </a:rPr>
              <a:t>Thabet</a:t>
            </a: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Tolaymat</a:t>
            </a:r>
            <a:endParaRPr lang="en-US" sz="1400" b="1" dirty="0" smtClean="0">
              <a:solidFill>
                <a:schemeClr val="tx1">
                  <a:lumMod val="95000"/>
                  <a:lumOff val="5000"/>
                </a:schemeClr>
              </a:solidFill>
            </a:endParaRPr>
          </a:p>
          <a:p>
            <a:pPr marL="0" lvl="1">
              <a:lnSpc>
                <a:spcPts val="1200"/>
              </a:lnSpc>
              <a:spcBef>
                <a:spcPts val="600"/>
              </a:spcBef>
              <a:buClr>
                <a:srgbClr val="0070B9"/>
              </a:buClr>
              <a:buSzPct val="80000"/>
              <a:buBlip>
                <a:blip r:embed="rId3"/>
              </a:buBlip>
            </a:pPr>
            <a:r>
              <a:rPr lang="en-US" sz="1400" b="1" dirty="0" err="1" smtClean="0">
                <a:solidFill>
                  <a:schemeClr val="tx1">
                    <a:lumMod val="95000"/>
                    <a:lumOff val="5000"/>
                  </a:schemeClr>
                </a:solidFill>
              </a:rPr>
              <a:t>Amro</a:t>
            </a:r>
            <a:r>
              <a:rPr lang="en-US" sz="1400" b="1" dirty="0" smtClean="0">
                <a:solidFill>
                  <a:schemeClr val="tx1">
                    <a:lumMod val="95000"/>
                    <a:lumOff val="5000"/>
                  </a:schemeClr>
                </a:solidFill>
              </a:rPr>
              <a:t> El </a:t>
            </a:r>
            <a:r>
              <a:rPr lang="en-US" sz="1400" b="1" dirty="0" err="1" smtClean="0">
                <a:solidFill>
                  <a:schemeClr val="tx1">
                    <a:lumMod val="95000"/>
                    <a:lumOff val="5000"/>
                  </a:schemeClr>
                </a:solidFill>
              </a:rPr>
              <a:t>Badawy</a:t>
            </a:r>
            <a:endParaRPr lang="en-US" sz="1400" b="1" dirty="0" smtClean="0">
              <a:solidFill>
                <a:schemeClr val="tx1">
                  <a:lumMod val="95000"/>
                  <a:lumOff val="5000"/>
                </a:schemeClr>
              </a:solidFill>
            </a:endParaRPr>
          </a:p>
          <a:p>
            <a:pPr marL="0" marR="0" lvl="1" indent="-174625" algn="l" defTabSz="914400" rtl="0" eaLnBrk="1" fontAlgn="base" latinLnBrk="0" hangingPunct="1">
              <a:lnSpc>
                <a:spcPts val="1200"/>
              </a:lnSpc>
              <a:spcBef>
                <a:spcPts val="600"/>
              </a:spcBef>
              <a:spcAft>
                <a:spcPct val="0"/>
              </a:spcAft>
              <a:buClr>
                <a:srgbClr val="003F69"/>
              </a:buClr>
              <a:buSzTx/>
              <a:buFont typeface="Wingdings" pitchFamily="2" charset="2"/>
              <a:buChar char="§"/>
              <a:tabLst/>
              <a:defRPr/>
            </a:pPr>
            <a:endParaRPr kumimoji="0" lang="en-US" sz="1400" b="1" i="0" u="none" strike="noStrike" kern="0" cap="none" spc="0" normalizeH="0" baseline="0" noProof="0" dirty="0" smtClean="0">
              <a:ln>
                <a:noFill/>
              </a:ln>
              <a:solidFill>
                <a:schemeClr val="tx1">
                  <a:lumMod val="95000"/>
                  <a:lumOff val="5000"/>
                </a:schemeClr>
              </a:solidFill>
              <a:effectLst/>
              <a:uLnTx/>
              <a:uFillTx/>
              <a:latin typeface="+mn-lt"/>
            </a:endParaRPr>
          </a:p>
          <a:p>
            <a:pPr marL="0" marR="0" lvl="1" indent="-174625" algn="l" defTabSz="914400" rtl="0" eaLnBrk="1" fontAlgn="base" latinLnBrk="0" hangingPunct="1">
              <a:lnSpc>
                <a:spcPct val="100000"/>
              </a:lnSpc>
              <a:spcBef>
                <a:spcPts val="600"/>
              </a:spcBef>
              <a:spcAft>
                <a:spcPct val="0"/>
              </a:spcAft>
              <a:buClr>
                <a:srgbClr val="003F69"/>
              </a:buClr>
              <a:buSzTx/>
              <a:buFont typeface="Wingdings" pitchFamily="2" charset="2"/>
              <a:buChar char="§"/>
              <a:tabLst/>
              <a:defRPr/>
            </a:pPr>
            <a:endParaRPr kumimoji="0" lang="en-US" sz="1400" b="1" i="0" u="none" strike="noStrike" kern="0" cap="none" spc="0" normalizeH="0" baseline="0" noProof="0" dirty="0" smtClean="0">
              <a:ln>
                <a:noFill/>
              </a:ln>
              <a:solidFill>
                <a:schemeClr val="tx1">
                  <a:lumMod val="95000"/>
                  <a:lumOff val="5000"/>
                </a:schemeClr>
              </a:solidFill>
              <a:effectLst/>
              <a:uLnTx/>
              <a:uFillTx/>
              <a:latin typeface="+mn-lt"/>
            </a:endParaRPr>
          </a:p>
        </p:txBody>
      </p:sp>
      <p:sp>
        <p:nvSpPr>
          <p:cNvPr id="7" name="Rectangle 3"/>
          <p:cNvSpPr>
            <a:spLocks noChangeArrowheads="1"/>
          </p:cNvSpPr>
          <p:nvPr/>
        </p:nvSpPr>
        <p:spPr bwMode="auto">
          <a:xfrm>
            <a:off x="5105400" y="685800"/>
            <a:ext cx="4038600" cy="4648200"/>
          </a:xfrm>
          <a:prstGeom prst="rect">
            <a:avLst/>
          </a:prstGeom>
          <a:noFill/>
          <a:ln w="9525">
            <a:noFill/>
            <a:miter lim="800000"/>
            <a:headEnd/>
            <a:tailEnd/>
          </a:ln>
        </p:spPr>
        <p:txBody>
          <a:bodyPr/>
          <a:lstStyle/>
          <a:p>
            <a:pPr marL="0" lvl="1" eaLnBrk="0" hangingPunct="0">
              <a:lnSpc>
                <a:spcPts val="1200"/>
              </a:lnSpc>
              <a:spcBef>
                <a:spcPts val="600"/>
              </a:spcBef>
              <a:buClr>
                <a:srgbClr val="0070B9"/>
              </a:buClr>
              <a:buSzPct val="80000"/>
            </a:pPr>
            <a:endParaRPr lang="en-US" sz="1400" b="1" dirty="0" smtClean="0">
              <a:solidFill>
                <a:schemeClr val="tx1">
                  <a:lumMod val="95000"/>
                  <a:lumOff val="5000"/>
                </a:schemeClr>
              </a:solidFill>
            </a:endParaRPr>
          </a:p>
          <a:p>
            <a:pPr eaLnBrk="0" hangingPunct="0">
              <a:lnSpc>
                <a:spcPct val="80000"/>
              </a:lnSpc>
              <a:spcBef>
                <a:spcPts val="600"/>
              </a:spcBef>
              <a:buClr>
                <a:srgbClr val="0070B9"/>
              </a:buClr>
              <a:buSzPct val="90000"/>
              <a:buFont typeface="Times"/>
              <a:buBlip>
                <a:blip r:embed="rId4"/>
              </a:buBlip>
            </a:pPr>
            <a:r>
              <a:rPr lang="en-US" sz="1400" b="1" dirty="0" smtClean="0">
                <a:solidFill>
                  <a:schemeClr val="tx1">
                    <a:lumMod val="95000"/>
                    <a:lumOff val="5000"/>
                  </a:schemeClr>
                </a:solidFill>
              </a:rPr>
              <a:t> Duke University, Center </a:t>
            </a:r>
            <a:r>
              <a:rPr lang="en-US" sz="1400" b="1" dirty="0">
                <a:solidFill>
                  <a:schemeClr val="tx1">
                    <a:lumMod val="95000"/>
                    <a:lumOff val="5000"/>
                  </a:schemeClr>
                </a:solidFill>
              </a:rPr>
              <a:t>for the Environmental Implications of </a:t>
            </a:r>
            <a:r>
              <a:rPr lang="en-US" sz="1400" b="1" dirty="0" err="1">
                <a:solidFill>
                  <a:schemeClr val="tx1">
                    <a:lumMod val="95000"/>
                    <a:lumOff val="5000"/>
                  </a:schemeClr>
                </a:solidFill>
              </a:rPr>
              <a:t>NanoTechnology</a:t>
            </a:r>
            <a:r>
              <a:rPr lang="en-US" sz="1400" b="1" dirty="0">
                <a:solidFill>
                  <a:schemeClr val="tx1">
                    <a:lumMod val="95000"/>
                    <a:lumOff val="5000"/>
                  </a:schemeClr>
                </a:solidFill>
              </a:rPr>
              <a:t> (</a:t>
            </a:r>
            <a:r>
              <a:rPr lang="en-US" sz="1400" b="1" dirty="0" err="1">
                <a:solidFill>
                  <a:schemeClr val="tx1">
                    <a:lumMod val="95000"/>
                    <a:lumOff val="5000"/>
                  </a:schemeClr>
                </a:solidFill>
              </a:rPr>
              <a:t>CEINT</a:t>
            </a:r>
            <a:r>
              <a:rPr lang="en-US" sz="1400" b="1" dirty="0" smtClean="0">
                <a:solidFill>
                  <a:schemeClr val="tx1">
                    <a:lumMod val="95000"/>
                    <a:lumOff val="5000"/>
                  </a:schemeClr>
                </a:solidFill>
              </a:rPr>
              <a:t>)</a:t>
            </a:r>
          </a:p>
          <a:p>
            <a:pPr marL="0" lvl="1" eaLnBrk="0" hangingPunct="0">
              <a:lnSpc>
                <a:spcPts val="1200"/>
              </a:lnSpc>
              <a:spcBef>
                <a:spcPts val="600"/>
              </a:spcBef>
              <a:buClr>
                <a:srgbClr val="0070B9"/>
              </a:buClr>
              <a:buSzPct val="80000"/>
              <a:buFontTx/>
              <a:buBlip>
                <a:blip r:embed="rId3"/>
              </a:buBlip>
            </a:pPr>
            <a:r>
              <a:rPr lang="en-US" sz="1400" b="1" dirty="0" smtClean="0">
                <a:solidFill>
                  <a:schemeClr val="tx1">
                    <a:lumMod val="95000"/>
                    <a:lumOff val="5000"/>
                  </a:schemeClr>
                </a:solidFill>
              </a:rPr>
              <a:t> Stella </a:t>
            </a:r>
            <a:r>
              <a:rPr lang="en-US" sz="1400" b="1" dirty="0" err="1" smtClean="0">
                <a:solidFill>
                  <a:schemeClr val="tx1">
                    <a:lumMod val="95000"/>
                    <a:lumOff val="5000"/>
                  </a:schemeClr>
                </a:solidFill>
              </a:rPr>
              <a:t>Marinakos</a:t>
            </a:r>
            <a:endParaRPr lang="en-US" sz="1400" b="1" dirty="0" smtClean="0">
              <a:solidFill>
                <a:schemeClr val="tx1">
                  <a:lumMod val="95000"/>
                  <a:lumOff val="5000"/>
                </a:schemeClr>
              </a:solidFill>
            </a:endParaRPr>
          </a:p>
          <a:p>
            <a:pPr marL="0" lvl="1" eaLnBrk="0" hangingPunct="0">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Appala</a:t>
            </a: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Raju</a:t>
            </a: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Badireddy</a:t>
            </a:r>
            <a:endParaRPr lang="en-US" sz="1400" b="1" dirty="0" smtClean="0">
              <a:solidFill>
                <a:schemeClr val="tx1">
                  <a:lumMod val="95000"/>
                  <a:lumOff val="5000"/>
                </a:schemeClr>
              </a:solidFill>
            </a:endParaRPr>
          </a:p>
          <a:p>
            <a:pPr marL="0" lvl="1" eaLnBrk="0" hangingPunct="0">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Mark </a:t>
            </a:r>
            <a:r>
              <a:rPr lang="en-US" sz="1400" b="1" dirty="0" err="1" smtClean="0">
                <a:solidFill>
                  <a:schemeClr val="tx1">
                    <a:lumMod val="95000"/>
                    <a:lumOff val="5000"/>
                  </a:schemeClr>
                </a:solidFill>
              </a:rPr>
              <a:t>Wiesner</a:t>
            </a:r>
            <a:endParaRPr lang="en-US" sz="1400" b="1" dirty="0">
              <a:solidFill>
                <a:schemeClr val="tx1">
                  <a:lumMod val="95000"/>
                  <a:lumOff val="5000"/>
                </a:schemeClr>
              </a:solidFill>
            </a:endParaRPr>
          </a:p>
          <a:p>
            <a:pPr marL="0" lvl="1" eaLnBrk="0" hangingPunct="0">
              <a:lnSpc>
                <a:spcPts val="1200"/>
              </a:lnSpc>
              <a:spcBef>
                <a:spcPts val="600"/>
              </a:spcBef>
              <a:buClr>
                <a:srgbClr val="0070B9"/>
              </a:buClr>
              <a:buSzPct val="80000"/>
              <a:buFontTx/>
              <a:buBlip>
                <a:blip r:embed="rId3"/>
              </a:buBlip>
            </a:pPr>
            <a:r>
              <a:rPr lang="en-US" sz="1400" b="1" dirty="0" smtClean="0">
                <a:solidFill>
                  <a:schemeClr val="tx1">
                    <a:lumMod val="95000"/>
                    <a:lumOff val="5000"/>
                  </a:schemeClr>
                </a:solidFill>
              </a:rPr>
              <a:t> Mariah Arnold</a:t>
            </a:r>
          </a:p>
          <a:p>
            <a:pPr marL="0" lvl="1" eaLnBrk="0" hangingPunct="0">
              <a:lnSpc>
                <a:spcPts val="1200"/>
              </a:lnSpc>
              <a:spcBef>
                <a:spcPts val="600"/>
              </a:spcBef>
              <a:buClr>
                <a:srgbClr val="0070B9"/>
              </a:buClr>
              <a:buSzPct val="80000"/>
              <a:buFontTx/>
              <a:buBlip>
                <a:blip r:embed="rId3"/>
              </a:buBlip>
            </a:pPr>
            <a:r>
              <a:rPr lang="en-US" sz="1400" b="1" dirty="0">
                <a:solidFill>
                  <a:schemeClr val="tx1">
                    <a:lumMod val="95000"/>
                    <a:lumOff val="5000"/>
                  </a:schemeClr>
                </a:solidFill>
              </a:rPr>
              <a:t> </a:t>
            </a:r>
            <a:r>
              <a:rPr lang="en-US" sz="1400" b="1" dirty="0" smtClean="0">
                <a:solidFill>
                  <a:schemeClr val="tx1">
                    <a:lumMod val="95000"/>
                    <a:lumOff val="5000"/>
                  </a:schemeClr>
                </a:solidFill>
              </a:rPr>
              <a:t>Richard Di </a:t>
            </a:r>
            <a:r>
              <a:rPr lang="en-US" sz="1400" b="1" dirty="0" err="1" smtClean="0">
                <a:solidFill>
                  <a:schemeClr val="tx1">
                    <a:lumMod val="95000"/>
                    <a:lumOff val="5000"/>
                  </a:schemeClr>
                </a:solidFill>
              </a:rPr>
              <a:t>Giulio</a:t>
            </a:r>
            <a:endParaRPr lang="en-US" sz="1400" b="1" dirty="0" smtClean="0">
              <a:solidFill>
                <a:schemeClr val="tx1">
                  <a:lumMod val="95000"/>
                  <a:lumOff val="5000"/>
                </a:schemeClr>
              </a:solidFill>
            </a:endParaRPr>
          </a:p>
          <a:p>
            <a:pPr marL="0" lvl="1" eaLnBrk="0" hangingPunct="0">
              <a:lnSpc>
                <a:spcPts val="1200"/>
              </a:lnSpc>
              <a:spcBef>
                <a:spcPts val="600"/>
              </a:spcBef>
              <a:buClr>
                <a:srgbClr val="0070B9"/>
              </a:buClr>
              <a:buSzPct val="80000"/>
              <a:buFontTx/>
              <a:buBlip>
                <a:blip r:embed="rId3"/>
              </a:buBlip>
            </a:pPr>
            <a:endParaRPr lang="en-US" sz="600" b="1" dirty="0" smtClean="0">
              <a:solidFill>
                <a:schemeClr val="tx1">
                  <a:lumMod val="95000"/>
                  <a:lumOff val="5000"/>
                </a:schemeClr>
              </a:solidFill>
            </a:endParaRPr>
          </a:p>
          <a:p>
            <a:pPr lvl="0" eaLnBrk="0" hangingPunct="0">
              <a:lnSpc>
                <a:spcPct val="80000"/>
              </a:lnSpc>
              <a:spcBef>
                <a:spcPts val="600"/>
              </a:spcBef>
              <a:buClr>
                <a:srgbClr val="0070B9"/>
              </a:buClr>
              <a:buSzPct val="90000"/>
              <a:buBlip>
                <a:blip r:embed="rId4"/>
              </a:buBlip>
            </a:pPr>
            <a:r>
              <a:rPr lang="en-US" sz="1400" b="1" dirty="0" smtClean="0">
                <a:solidFill>
                  <a:srgbClr val="000000">
                    <a:lumMod val="95000"/>
                    <a:lumOff val="5000"/>
                  </a:srgbClr>
                </a:solidFill>
              </a:rPr>
              <a:t> Baylor University</a:t>
            </a:r>
          </a:p>
          <a:p>
            <a:pPr marL="0" lvl="1" eaLnBrk="0" hangingPunct="0">
              <a:lnSpc>
                <a:spcPts val="1200"/>
              </a:lnSpc>
              <a:spcBef>
                <a:spcPts val="600"/>
              </a:spcBef>
              <a:buClr>
                <a:srgbClr val="0070B9"/>
              </a:buClr>
              <a:buSzPct val="80000"/>
              <a:buFontTx/>
              <a:buBlip>
                <a:blip r:embed="rId3"/>
              </a:buBlip>
            </a:pPr>
            <a:r>
              <a:rPr lang="en-US" sz="1400" b="1" dirty="0" smtClean="0">
                <a:solidFill>
                  <a:schemeClr val="tx1">
                    <a:lumMod val="95000"/>
                    <a:lumOff val="5000"/>
                  </a:schemeClr>
                </a:solidFill>
              </a:rPr>
              <a:t> Cole Matson</a:t>
            </a:r>
          </a:p>
          <a:p>
            <a:pPr marL="0" lvl="1" eaLnBrk="0" hangingPunct="0">
              <a:lnSpc>
                <a:spcPts val="1200"/>
              </a:lnSpc>
              <a:spcBef>
                <a:spcPts val="600"/>
              </a:spcBef>
              <a:buClr>
                <a:srgbClr val="0070B9"/>
              </a:buClr>
              <a:buSzPct val="80000"/>
            </a:pPr>
            <a:endParaRPr lang="en-US" sz="600" b="1" dirty="0">
              <a:solidFill>
                <a:schemeClr val="tx1">
                  <a:lumMod val="95000"/>
                  <a:lumOff val="5000"/>
                </a:schemeClr>
              </a:solidFill>
            </a:endParaRPr>
          </a:p>
          <a:p>
            <a:pPr eaLnBrk="0" hangingPunct="0">
              <a:lnSpc>
                <a:spcPct val="80000"/>
              </a:lnSpc>
              <a:spcBef>
                <a:spcPts val="600"/>
              </a:spcBef>
              <a:buClr>
                <a:srgbClr val="0070B9"/>
              </a:buClr>
              <a:buSzPct val="90000"/>
              <a:buFont typeface="Times"/>
              <a:buBlip>
                <a:blip r:embed="rId4"/>
              </a:buBlip>
            </a:pPr>
            <a:r>
              <a:rPr lang="en-US" sz="1400" b="1" dirty="0">
                <a:solidFill>
                  <a:schemeClr val="tx1">
                    <a:lumMod val="95000"/>
                    <a:lumOff val="5000"/>
                  </a:schemeClr>
                </a:solidFill>
              </a:rPr>
              <a:t> University of Massachusetts </a:t>
            </a:r>
            <a:r>
              <a:rPr lang="en-US" sz="1400" b="1" dirty="0" smtClean="0">
                <a:solidFill>
                  <a:schemeClr val="tx1">
                    <a:lumMod val="95000"/>
                    <a:lumOff val="5000"/>
                  </a:schemeClr>
                </a:solidFill>
              </a:rPr>
              <a:t>Lowell</a:t>
            </a:r>
          </a:p>
          <a:p>
            <a:pPr marL="0" lvl="1" eaLnBrk="0" hangingPunct="0">
              <a:lnSpc>
                <a:spcPts val="1200"/>
              </a:lnSpc>
              <a:spcBef>
                <a:spcPts val="600"/>
              </a:spcBef>
              <a:buClr>
                <a:srgbClr val="0070B9"/>
              </a:buClr>
              <a:buSzPct val="80000"/>
              <a:buFontTx/>
              <a:buBlip>
                <a:blip r:embed="rId3"/>
              </a:buBlip>
            </a:pPr>
            <a:r>
              <a:rPr lang="en-US" sz="1400" b="1" dirty="0" smtClean="0">
                <a:solidFill>
                  <a:schemeClr val="tx1">
                    <a:lumMod val="95000"/>
                    <a:lumOff val="5000"/>
                  </a:schemeClr>
                </a:solidFill>
              </a:rPr>
              <a:t> Gene Rogers</a:t>
            </a:r>
          </a:p>
          <a:p>
            <a:pPr marL="0" lvl="1" eaLnBrk="0" hangingPunct="0">
              <a:lnSpc>
                <a:spcPts val="1200"/>
              </a:lnSpc>
              <a:spcBef>
                <a:spcPts val="600"/>
              </a:spcBef>
              <a:buClr>
                <a:srgbClr val="0070B9"/>
              </a:buClr>
              <a:buSzPct val="80000"/>
              <a:buFontTx/>
              <a:buBlip>
                <a:blip r:embed="rId3"/>
              </a:buBlip>
            </a:pPr>
            <a:endParaRPr lang="en-US" sz="600" b="1" dirty="0" smtClean="0">
              <a:solidFill>
                <a:schemeClr val="tx1">
                  <a:lumMod val="95000"/>
                  <a:lumOff val="5000"/>
                </a:schemeClr>
              </a:solidFill>
            </a:endParaRPr>
          </a:p>
          <a:p>
            <a:pPr marL="0" lvl="1">
              <a:lnSpc>
                <a:spcPct val="80000"/>
              </a:lnSpc>
              <a:spcBef>
                <a:spcPts val="600"/>
              </a:spcBef>
              <a:buClr>
                <a:srgbClr val="0070B9"/>
              </a:buClr>
              <a:buSzPct val="90000"/>
              <a:buBlip>
                <a:blip r:embed="rId4"/>
              </a:buBlip>
            </a:pP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ENPRA</a:t>
            </a:r>
            <a:endParaRPr lang="en-US" sz="1400" b="1" dirty="0" smtClean="0">
              <a:solidFill>
                <a:schemeClr val="tx1">
                  <a:lumMod val="95000"/>
                  <a:lumOff val="5000"/>
                </a:schemeClr>
              </a:solidFill>
            </a:endParaRP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Lang Tran</a:t>
            </a: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Keld</a:t>
            </a: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Astrup</a:t>
            </a:r>
            <a:r>
              <a:rPr lang="en-US" sz="1400" b="1" dirty="0" smtClean="0">
                <a:solidFill>
                  <a:schemeClr val="tx1">
                    <a:lumMod val="95000"/>
                    <a:lumOff val="5000"/>
                  </a:schemeClr>
                </a:solidFill>
              </a:rPr>
              <a:t> Jensen </a:t>
            </a:r>
          </a:p>
          <a:p>
            <a:pPr marL="0" lvl="1">
              <a:lnSpc>
                <a:spcPts val="1200"/>
              </a:lnSpc>
              <a:spcBef>
                <a:spcPts val="600"/>
              </a:spcBef>
              <a:buClr>
                <a:srgbClr val="0070B9"/>
              </a:buClr>
              <a:buSzPct val="80000"/>
            </a:pPr>
            <a:endParaRPr lang="en-US" sz="600" b="1" dirty="0" smtClean="0">
              <a:solidFill>
                <a:schemeClr val="tx1">
                  <a:lumMod val="95000"/>
                  <a:lumOff val="5000"/>
                </a:schemeClr>
              </a:solidFill>
            </a:endParaRPr>
          </a:p>
          <a:p>
            <a:pPr marL="0" lvl="1">
              <a:lnSpc>
                <a:spcPct val="80000"/>
              </a:lnSpc>
              <a:spcBef>
                <a:spcPts val="600"/>
              </a:spcBef>
              <a:buClr>
                <a:srgbClr val="0070B9"/>
              </a:buClr>
              <a:buSzPct val="90000"/>
              <a:buBlip>
                <a:blip r:embed="rId4"/>
              </a:buBlip>
            </a:pPr>
            <a:r>
              <a:rPr lang="en-US" sz="1400" b="1" dirty="0" smtClean="0">
                <a:solidFill>
                  <a:schemeClr val="tx1">
                    <a:lumMod val="95000"/>
                    <a:lumOff val="5000"/>
                  </a:schemeClr>
                </a:solidFill>
              </a:rPr>
              <a:t> OECD</a:t>
            </a:r>
          </a:p>
          <a:p>
            <a:pPr marL="0" lvl="1">
              <a:lnSpc>
                <a:spcPts val="1200"/>
              </a:lnSpc>
              <a:spcBef>
                <a:spcPts val="600"/>
              </a:spcBef>
              <a:buClr>
                <a:srgbClr val="0070B9"/>
              </a:buClr>
              <a:buSzPct val="80000"/>
              <a:buBlip>
                <a:blip r:embed="rId3"/>
              </a:buBlip>
            </a:pP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Christoph</a:t>
            </a:r>
            <a:r>
              <a:rPr lang="en-US" sz="1400" b="1" dirty="0" smtClean="0">
                <a:solidFill>
                  <a:schemeClr val="tx1">
                    <a:lumMod val="95000"/>
                    <a:lumOff val="5000"/>
                  </a:schemeClr>
                </a:solidFill>
              </a:rPr>
              <a:t> Klein</a:t>
            </a:r>
          </a:p>
          <a:p>
            <a:pPr marL="0" lvl="1">
              <a:lnSpc>
                <a:spcPts val="1200"/>
              </a:lnSpc>
              <a:spcBef>
                <a:spcPts val="600"/>
              </a:spcBef>
              <a:buClr>
                <a:srgbClr val="0070B9"/>
              </a:buClr>
              <a:buSzPct val="80000"/>
              <a:buBlip>
                <a:blip r:embed="rId3"/>
              </a:buBlip>
            </a:pPr>
            <a:endParaRPr lang="en-US" sz="1400" b="1" dirty="0" smtClean="0">
              <a:solidFill>
                <a:schemeClr val="tx1">
                  <a:lumMod val="95000"/>
                  <a:lumOff val="5000"/>
                </a:schemeClr>
              </a:solidFill>
            </a:endParaRPr>
          </a:p>
          <a:p>
            <a:pPr marL="0" lvl="1">
              <a:lnSpc>
                <a:spcPct val="80000"/>
              </a:lnSpc>
              <a:spcBef>
                <a:spcPts val="600"/>
              </a:spcBef>
              <a:buClr>
                <a:srgbClr val="0070B9"/>
              </a:buClr>
              <a:buSzPct val="90000"/>
              <a:buBlip>
                <a:blip r:embed="rId4"/>
              </a:buBlip>
            </a:pPr>
            <a:r>
              <a:rPr lang="en-US" sz="1400" b="1" dirty="0" smtClean="0">
                <a:solidFill>
                  <a:schemeClr val="tx1">
                    <a:lumMod val="95000"/>
                    <a:lumOff val="5000"/>
                  </a:schemeClr>
                </a:solidFill>
              </a:rPr>
              <a:t> </a:t>
            </a:r>
            <a:r>
              <a:rPr lang="en-US" sz="1400" b="1" dirty="0" err="1" smtClean="0">
                <a:solidFill>
                  <a:schemeClr val="tx1">
                    <a:lumMod val="95000"/>
                    <a:lumOff val="5000"/>
                  </a:schemeClr>
                </a:solidFill>
              </a:rPr>
              <a:t>Xanofi</a:t>
            </a:r>
            <a:r>
              <a:rPr lang="en-US" sz="1400" b="1" dirty="0" smtClean="0">
                <a:solidFill>
                  <a:schemeClr val="tx1">
                    <a:lumMod val="95000"/>
                    <a:lumOff val="5000"/>
                  </a:schemeClr>
                </a:solidFill>
              </a:rPr>
              <a:t> Inc</a:t>
            </a:r>
          </a:p>
          <a:p>
            <a:pPr marL="0" lvl="1">
              <a:lnSpc>
                <a:spcPts val="1200"/>
              </a:lnSpc>
              <a:spcBef>
                <a:spcPts val="600"/>
              </a:spcBef>
              <a:buClr>
                <a:srgbClr val="0070B9"/>
              </a:buClr>
              <a:buSzPct val="80000"/>
              <a:buBlip>
                <a:blip r:embed="rId3"/>
              </a:buBlip>
            </a:pPr>
            <a:r>
              <a:rPr lang="en-US" sz="1400" b="1" kern="0" dirty="0" smtClean="0">
                <a:solidFill>
                  <a:schemeClr val="tx1">
                    <a:lumMod val="95000"/>
                    <a:lumOff val="5000"/>
                  </a:schemeClr>
                </a:solidFill>
              </a:rPr>
              <a:t> </a:t>
            </a:r>
            <a:r>
              <a:rPr lang="en-US" sz="1400" b="1" kern="0" dirty="0" err="1" smtClean="0">
                <a:solidFill>
                  <a:schemeClr val="tx1">
                    <a:lumMod val="95000"/>
                    <a:lumOff val="5000"/>
                  </a:schemeClr>
                </a:solidFill>
              </a:rPr>
              <a:t>Sumit</a:t>
            </a:r>
            <a:r>
              <a:rPr lang="en-US" sz="1400" b="1" kern="0" dirty="0" smtClean="0">
                <a:solidFill>
                  <a:schemeClr val="tx1">
                    <a:lumMod val="95000"/>
                    <a:lumOff val="5000"/>
                  </a:schemeClr>
                </a:solidFill>
              </a:rPr>
              <a:t> </a:t>
            </a:r>
            <a:r>
              <a:rPr lang="en-US" sz="1400" b="1" kern="0" dirty="0" err="1" smtClean="0">
                <a:solidFill>
                  <a:schemeClr val="tx1">
                    <a:lumMod val="95000"/>
                    <a:lumOff val="5000"/>
                  </a:schemeClr>
                </a:solidFill>
              </a:rPr>
              <a:t>Gangwal</a:t>
            </a:r>
            <a:r>
              <a:rPr lang="en-US" sz="1400" b="1" kern="0" dirty="0" smtClean="0">
                <a:solidFill>
                  <a:schemeClr val="tx1">
                    <a:lumMod val="95000"/>
                    <a:lumOff val="5000"/>
                  </a:schemeClr>
                </a:solidFill>
              </a:rPr>
              <a:t> </a:t>
            </a:r>
            <a:endParaRPr lang="en-US" sz="1400" b="1" dirty="0" smtClean="0">
              <a:solidFill>
                <a:schemeClr val="tx1">
                  <a:lumMod val="95000"/>
                  <a:lumOff val="5000"/>
                </a:schemeClr>
              </a:solidFill>
            </a:endParaRPr>
          </a:p>
          <a:p>
            <a:pPr marL="0" lvl="1">
              <a:lnSpc>
                <a:spcPts val="1200"/>
              </a:lnSpc>
              <a:spcBef>
                <a:spcPts val="600"/>
              </a:spcBef>
              <a:buClr>
                <a:srgbClr val="0070B9"/>
              </a:buClr>
              <a:buSzPct val="80000"/>
            </a:pPr>
            <a:endParaRPr lang="en-US" sz="1400" b="1" dirty="0" smtClean="0">
              <a:solidFill>
                <a:schemeClr val="tx1">
                  <a:lumMod val="95000"/>
                  <a:lumOff val="5000"/>
                </a:schemeClr>
              </a:solidFill>
            </a:endParaRPr>
          </a:p>
          <a:p>
            <a:pPr marL="0" lvl="1">
              <a:lnSpc>
                <a:spcPts val="1200"/>
              </a:lnSpc>
              <a:spcBef>
                <a:spcPts val="600"/>
              </a:spcBef>
              <a:buClr>
                <a:srgbClr val="0070B9"/>
              </a:buClr>
              <a:buSzPct val="80000"/>
              <a:buBlip>
                <a:blip r:embed="rId3"/>
              </a:buBlip>
            </a:pPr>
            <a:endParaRPr lang="en-US" sz="1400" b="1" dirty="0" smtClean="0">
              <a:solidFill>
                <a:schemeClr val="tx1">
                  <a:lumMod val="95000"/>
                  <a:lumOff val="5000"/>
                </a:schemeClr>
              </a:solidFill>
            </a:endParaRPr>
          </a:p>
          <a:p>
            <a:pPr marL="0" lvl="1" eaLnBrk="0" hangingPunct="0">
              <a:lnSpc>
                <a:spcPts val="1200"/>
              </a:lnSpc>
              <a:spcBef>
                <a:spcPts val="600"/>
              </a:spcBef>
              <a:buClr>
                <a:srgbClr val="0070B9"/>
              </a:buClr>
              <a:buSzPct val="80000"/>
              <a:buFontTx/>
              <a:buBlip>
                <a:blip r:embed="rId3"/>
              </a:buBlip>
            </a:pPr>
            <a:endParaRPr lang="en-US" sz="1400" b="1" dirty="0" smtClean="0">
              <a:solidFill>
                <a:schemeClr val="tx1">
                  <a:lumMod val="95000"/>
                  <a:lumOff val="5000"/>
                </a:schemeClr>
              </a:solidFill>
            </a:endParaRPr>
          </a:p>
          <a:p>
            <a:pPr marL="0" lvl="1" eaLnBrk="0" hangingPunct="0">
              <a:lnSpc>
                <a:spcPts val="1200"/>
              </a:lnSpc>
              <a:spcBef>
                <a:spcPts val="600"/>
              </a:spcBef>
              <a:buClr>
                <a:srgbClr val="0070B9"/>
              </a:buClr>
              <a:buSzPct val="80000"/>
              <a:buFontTx/>
              <a:buBlip>
                <a:blip r:embed="rId3"/>
              </a:buBlip>
            </a:pPr>
            <a:endParaRPr lang="en-US" sz="1400" b="1" dirty="0" smtClean="0">
              <a:solidFill>
                <a:schemeClr val="tx1">
                  <a:lumMod val="95000"/>
                  <a:lumOff val="5000"/>
                </a:schemeClr>
              </a:solidFill>
            </a:endParaRPr>
          </a:p>
          <a:p>
            <a:pPr eaLnBrk="0" hangingPunct="0">
              <a:lnSpc>
                <a:spcPct val="80000"/>
              </a:lnSpc>
              <a:spcBef>
                <a:spcPts val="600"/>
              </a:spcBef>
              <a:buClr>
                <a:srgbClr val="0070B9"/>
              </a:buClr>
              <a:buSzPct val="80000"/>
              <a:buFontTx/>
              <a:buBlip>
                <a:blip r:embed="rId3"/>
              </a:buBlip>
            </a:pPr>
            <a:endParaRPr lang="en-US" sz="1400" b="1"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ToxCast™ - Toxicity Forecaster </a:t>
            </a:r>
          </a:p>
        </p:txBody>
      </p:sp>
      <p:sp>
        <p:nvSpPr>
          <p:cNvPr id="3" name="Content Placeholder 2"/>
          <p:cNvSpPr>
            <a:spLocks noGrp="1"/>
          </p:cNvSpPr>
          <p:nvPr>
            <p:ph idx="1"/>
          </p:nvPr>
        </p:nvSpPr>
        <p:spPr/>
        <p:txBody>
          <a:bodyPr/>
          <a:lstStyle/>
          <a:p>
            <a:r>
              <a:rPr lang="en-US" dirty="0" smtClean="0"/>
              <a:t> Part of EPA’s computational toxicology research</a:t>
            </a:r>
          </a:p>
          <a:p>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676400" y="2209800"/>
            <a:ext cx="5715000" cy="4283676"/>
          </a:xfrm>
          <a:prstGeom prst="rect">
            <a:avLst/>
          </a:prstGeom>
          <a:noFill/>
          <a:ln w="9525">
            <a:noFill/>
            <a:miter lim="800000"/>
            <a:headEnd/>
            <a:tailEnd/>
          </a:ln>
        </p:spPr>
      </p:pic>
      <p:sp>
        <p:nvSpPr>
          <p:cNvPr id="6" name="Rectangle 5"/>
          <p:cNvSpPr/>
          <p:nvPr/>
        </p:nvSpPr>
        <p:spPr bwMode="auto">
          <a:xfrm>
            <a:off x="1828800" y="4724400"/>
            <a:ext cx="1600200"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184804" y="4614446"/>
            <a:ext cx="253596" cy="338554"/>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276600" y="4614446"/>
            <a:ext cx="253596" cy="338554"/>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7010400" y="3352800"/>
            <a:ext cx="1905000" cy="584775"/>
          </a:xfrm>
          <a:prstGeom prst="rect">
            <a:avLst/>
          </a:prstGeom>
          <a:noFill/>
        </p:spPr>
        <p:txBody>
          <a:bodyPr wrap="square" rtlCol="0">
            <a:spAutoFit/>
          </a:bodyPr>
          <a:lstStyle/>
          <a:p>
            <a:r>
              <a:rPr lang="en-US" dirty="0" smtClean="0"/>
              <a:t>High-throughput screening (HTS)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477000" cy="914400"/>
          </a:xfrm>
        </p:spPr>
        <p:txBody>
          <a:bodyPr/>
          <a:lstStyle/>
          <a:p>
            <a:r>
              <a:rPr lang="en-US" dirty="0" smtClean="0"/>
              <a:t>High-throughput screening (HTS) and computational models may be able to help to</a:t>
            </a:r>
            <a:endParaRPr lang="en-US" dirty="0"/>
          </a:p>
        </p:txBody>
      </p:sp>
      <p:sp>
        <p:nvSpPr>
          <p:cNvPr id="3" name="Content Placeholder 2"/>
          <p:cNvSpPr>
            <a:spLocks noGrp="1"/>
          </p:cNvSpPr>
          <p:nvPr>
            <p:ph idx="1"/>
          </p:nvPr>
        </p:nvSpPr>
        <p:spPr>
          <a:xfrm>
            <a:off x="457200" y="1828800"/>
            <a:ext cx="8686800" cy="4114800"/>
          </a:xfrm>
        </p:spPr>
        <p:txBody>
          <a:bodyPr/>
          <a:lstStyle/>
          <a:p>
            <a:r>
              <a:rPr lang="en-US" dirty="0" smtClean="0"/>
              <a:t> Cost- and time-efficient screening of bioactivities</a:t>
            </a:r>
            <a:endParaRPr lang="en-US" strike="dblStrike" dirty="0" smtClean="0"/>
          </a:p>
          <a:p>
            <a:pPr lvl="1"/>
            <a:r>
              <a:rPr lang="en-US" dirty="0" smtClean="0"/>
              <a:t>Testing time in days.  </a:t>
            </a:r>
            <a:endParaRPr lang="en-US" dirty="0" smtClean="0">
              <a:solidFill>
                <a:srgbClr val="92D050"/>
              </a:solidFill>
            </a:endParaRPr>
          </a:p>
          <a:p>
            <a:pPr lvl="1"/>
            <a:r>
              <a:rPr lang="en-US" dirty="0" smtClean="0"/>
              <a:t>Characterize bioactivity</a:t>
            </a:r>
          </a:p>
          <a:p>
            <a:r>
              <a:rPr lang="en-US" dirty="0" smtClean="0"/>
              <a:t> Identifying correlation between NM physicochemical properties and bioactivity</a:t>
            </a:r>
          </a:p>
          <a:p>
            <a:r>
              <a:rPr lang="en-US" dirty="0" smtClean="0"/>
              <a:t> Prioritize research/hazard identification</a:t>
            </a:r>
          </a:p>
          <a:p>
            <a:pPr lvl="1"/>
            <a:r>
              <a:rPr lang="en-US" dirty="0" smtClean="0"/>
              <a:t>Extrapolate to </a:t>
            </a:r>
            <a:r>
              <a:rPr lang="en-US" dirty="0" err="1" smtClean="0"/>
              <a:t>NMs</a:t>
            </a:r>
            <a:r>
              <a:rPr lang="en-US" dirty="0" smtClean="0"/>
              <a:t> not screened</a:t>
            </a:r>
          </a:p>
          <a:p>
            <a:endParaRPr lang="en-US" dirty="0" smtClean="0"/>
          </a:p>
          <a:p>
            <a:pPr lvl="1"/>
            <a:endParaRPr lang="en-US" sz="2400" dirty="0" smtClean="0"/>
          </a:p>
          <a:p>
            <a:pPr lvl="1"/>
            <a:endParaRPr lang="en-US" sz="2400" dirty="0" smtClean="0"/>
          </a:p>
        </p:txBody>
      </p:sp>
      <p:sp>
        <p:nvSpPr>
          <p:cNvPr id="4" name="Slide Number Placeholder 3"/>
          <p:cNvSpPr>
            <a:spLocks noGrp="1"/>
          </p:cNvSpPr>
          <p:nvPr>
            <p:ph type="sldNum" sz="quarter" idx="10"/>
          </p:nvPr>
        </p:nvSpPr>
        <p:spPr/>
        <p:txBody>
          <a:bodyPr/>
          <a:lstStyle/>
          <a:p>
            <a:fld id="{D4F9EF0E-D64C-401E-95A6-4E553A414D56}"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a:blip r:embed="rId3" cstate="print"/>
          <a:srcRect/>
          <a:stretch>
            <a:fillRect/>
          </a:stretch>
        </p:blipFill>
        <p:spPr bwMode="auto">
          <a:xfrm>
            <a:off x="1447799" y="1295400"/>
            <a:ext cx="1295400" cy="781050"/>
          </a:xfrm>
          <a:prstGeom prst="rect">
            <a:avLst/>
          </a:prstGeom>
          <a:noFill/>
          <a:ln w="9525">
            <a:noFill/>
            <a:miter lim="800000"/>
            <a:headEnd/>
            <a:tailEnd/>
          </a:ln>
        </p:spPr>
      </p:pic>
      <p:sp>
        <p:nvSpPr>
          <p:cNvPr id="2" name="Title 1"/>
          <p:cNvSpPr>
            <a:spLocks noGrp="1"/>
          </p:cNvSpPr>
          <p:nvPr>
            <p:ph type="title"/>
          </p:nvPr>
        </p:nvSpPr>
        <p:spPr>
          <a:xfrm>
            <a:off x="2209800" y="609600"/>
            <a:ext cx="7239000" cy="609600"/>
          </a:xfrm>
        </p:spPr>
        <p:txBody>
          <a:bodyPr/>
          <a:lstStyle/>
          <a:p>
            <a:pPr lvl="1"/>
            <a:r>
              <a:rPr lang="en-US" dirty="0" smtClean="0"/>
              <a:t>NM testing in ToxCast  </a:t>
            </a:r>
            <a:br>
              <a:rPr lang="en-US" dirty="0" smtClean="0"/>
            </a:br>
            <a:endParaRPr lang="en-US" dirty="0"/>
          </a:p>
        </p:txBody>
      </p:sp>
      <p:sp>
        <p:nvSpPr>
          <p:cNvPr id="3" name="Content Placeholder 2"/>
          <p:cNvSpPr>
            <a:spLocks noGrp="1"/>
          </p:cNvSpPr>
          <p:nvPr>
            <p:ph idx="1"/>
          </p:nvPr>
        </p:nvSpPr>
        <p:spPr>
          <a:xfrm>
            <a:off x="97636" y="2133600"/>
            <a:ext cx="3788564" cy="3962400"/>
          </a:xfrm>
        </p:spPr>
        <p:txBody>
          <a:bodyPr/>
          <a:lstStyle/>
          <a:p>
            <a:r>
              <a:rPr lang="en-US" dirty="0" smtClean="0"/>
              <a:t> Goals: </a:t>
            </a:r>
          </a:p>
          <a:p>
            <a:pPr lvl="1"/>
            <a:r>
              <a:rPr lang="en-US" sz="2000" dirty="0" smtClean="0"/>
              <a:t>Identify key nanomaterial </a:t>
            </a:r>
            <a:r>
              <a:rPr lang="en-US" sz="2000" dirty="0" err="1" smtClean="0"/>
              <a:t>physico</a:t>
            </a:r>
            <a:r>
              <a:rPr lang="en-US" sz="2000" dirty="0" smtClean="0"/>
              <a:t>-chemical characteristics influencing its activities</a:t>
            </a:r>
          </a:p>
          <a:p>
            <a:pPr lvl="1"/>
            <a:r>
              <a:rPr lang="en-US" sz="2000" dirty="0" smtClean="0"/>
              <a:t>Characterize biological pathway activity</a:t>
            </a:r>
          </a:p>
          <a:p>
            <a:pPr lvl="1"/>
            <a:r>
              <a:rPr lang="en-US" sz="2000" dirty="0" smtClean="0"/>
              <a:t>Prioritize </a:t>
            </a:r>
            <a:r>
              <a:rPr lang="en-US" sz="2000" dirty="0" err="1" smtClean="0"/>
              <a:t>NMs</a:t>
            </a:r>
            <a:r>
              <a:rPr lang="en-US" sz="2000" dirty="0" smtClean="0"/>
              <a:t> for further research/hazard identification</a:t>
            </a:r>
          </a:p>
          <a:p>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4</a:t>
            </a:fld>
            <a:endParaRPr lang="en-US"/>
          </a:p>
        </p:txBody>
      </p:sp>
      <p:grpSp>
        <p:nvGrpSpPr>
          <p:cNvPr id="5" name="Group 4"/>
          <p:cNvGrpSpPr/>
          <p:nvPr/>
        </p:nvGrpSpPr>
        <p:grpSpPr>
          <a:xfrm>
            <a:off x="5943600" y="3557342"/>
            <a:ext cx="2950364" cy="1303325"/>
            <a:chOff x="3276600" y="3686406"/>
            <a:chExt cx="2950364" cy="1303325"/>
          </a:xfrm>
        </p:grpSpPr>
        <p:sp>
          <p:nvSpPr>
            <p:cNvPr id="6" name="Line 7"/>
            <p:cNvSpPr>
              <a:spLocks noChangeShapeType="1"/>
            </p:cNvSpPr>
            <p:nvPr/>
          </p:nvSpPr>
          <p:spPr bwMode="auto">
            <a:xfrm rot="20666166">
              <a:off x="4650472" y="3686406"/>
              <a:ext cx="300256" cy="625965"/>
            </a:xfrm>
            <a:prstGeom prst="line">
              <a:avLst/>
            </a:prstGeom>
            <a:noFill/>
            <a:ln w="28575">
              <a:solidFill>
                <a:srgbClr val="333399"/>
              </a:solidFill>
              <a:round/>
              <a:headEnd/>
              <a:tailEnd type="triangle" w="med" len="med"/>
            </a:ln>
          </p:spPr>
          <p:txBody>
            <a:bodyPr wrap="none" anchor="ctr"/>
            <a:lstStyle/>
            <a:p>
              <a:endParaRPr lang="en-US"/>
            </a:p>
          </p:txBody>
        </p:sp>
        <p:sp>
          <p:nvSpPr>
            <p:cNvPr id="7" name="Text Box 8"/>
            <p:cNvSpPr txBox="1">
              <a:spLocks noChangeArrowheads="1"/>
            </p:cNvSpPr>
            <p:nvPr/>
          </p:nvSpPr>
          <p:spPr bwMode="auto">
            <a:xfrm>
              <a:off x="5029200" y="4343400"/>
              <a:ext cx="1197764" cy="646331"/>
            </a:xfrm>
            <a:prstGeom prst="rect">
              <a:avLst/>
            </a:prstGeom>
            <a:noFill/>
            <a:ln w="19050">
              <a:solidFill>
                <a:srgbClr val="FF0000"/>
              </a:solidFill>
              <a:miter lim="800000"/>
              <a:headEnd/>
              <a:tailEnd/>
            </a:ln>
          </p:spPr>
          <p:txBody>
            <a:bodyPr wrap="none">
              <a:spAutoFit/>
            </a:bodyPr>
            <a:lstStyle/>
            <a:p>
              <a:pPr defTabSz="457200"/>
              <a:r>
                <a:rPr lang="en-US" sz="1800" b="1" dirty="0">
                  <a:ea typeface="ＭＳ Ｐゴシック"/>
                  <a:cs typeface="Arial" charset="0"/>
                </a:rPr>
                <a:t>Profile </a:t>
              </a:r>
              <a:endParaRPr lang="en-US" sz="1800" b="1" dirty="0" smtClean="0">
                <a:ea typeface="ＭＳ Ｐゴシック"/>
                <a:cs typeface="Arial" charset="0"/>
              </a:endParaRPr>
            </a:p>
            <a:p>
              <a:pPr defTabSz="457200"/>
              <a:r>
                <a:rPr lang="en-US" sz="1800" b="1" dirty="0" smtClean="0">
                  <a:ea typeface="ＭＳ Ｐゴシック"/>
                  <a:cs typeface="Arial" charset="0"/>
                </a:rPr>
                <a:t>Matching</a:t>
              </a:r>
              <a:endParaRPr lang="en-US" sz="1800" b="1" dirty="0">
                <a:ea typeface="ＭＳ Ｐゴシック"/>
                <a:cs typeface="Arial" charset="0"/>
              </a:endParaRPr>
            </a:p>
          </p:txBody>
        </p:sp>
        <p:sp>
          <p:nvSpPr>
            <p:cNvPr id="8" name="Line 18"/>
            <p:cNvSpPr>
              <a:spLocks noChangeShapeType="1"/>
            </p:cNvSpPr>
            <p:nvPr/>
          </p:nvSpPr>
          <p:spPr bwMode="auto">
            <a:xfrm flipV="1">
              <a:off x="3276600" y="4648200"/>
              <a:ext cx="1752600" cy="0"/>
            </a:xfrm>
            <a:prstGeom prst="line">
              <a:avLst/>
            </a:prstGeom>
            <a:noFill/>
            <a:ln w="28575">
              <a:solidFill>
                <a:srgbClr val="333399"/>
              </a:solidFill>
              <a:round/>
              <a:headEnd/>
              <a:tailEnd type="triangle" w="med" len="med"/>
            </a:ln>
          </p:spPr>
          <p:txBody>
            <a:bodyPr wrap="none" anchor="ctr"/>
            <a:lstStyle/>
            <a:p>
              <a:endParaRPr lang="en-US"/>
            </a:p>
          </p:txBody>
        </p:sp>
      </p:grpSp>
      <p:grpSp>
        <p:nvGrpSpPr>
          <p:cNvPr id="16" name="Group 15"/>
          <p:cNvGrpSpPr/>
          <p:nvPr/>
        </p:nvGrpSpPr>
        <p:grpSpPr>
          <a:xfrm>
            <a:off x="3907636" y="2362200"/>
            <a:ext cx="4648200" cy="1219200"/>
            <a:chOff x="1752600" y="2438400"/>
            <a:chExt cx="4648200" cy="1219200"/>
          </a:xfrm>
        </p:grpSpPr>
        <p:sp>
          <p:nvSpPr>
            <p:cNvPr id="17" name="Rounded Rectangle 16"/>
            <p:cNvSpPr/>
            <p:nvPr/>
          </p:nvSpPr>
          <p:spPr bwMode="auto">
            <a:xfrm>
              <a:off x="1752600" y="2438400"/>
              <a:ext cx="4648200" cy="121920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18" name="Picture 2"/>
            <p:cNvPicPr>
              <a:picLocks noChangeAspect="1" noChangeArrowheads="1"/>
            </p:cNvPicPr>
            <p:nvPr/>
          </p:nvPicPr>
          <p:blipFill>
            <a:blip r:embed="rId4" cstate="print"/>
            <a:srcRect/>
            <a:stretch>
              <a:fillRect/>
            </a:stretch>
          </p:blipFill>
          <p:spPr bwMode="auto">
            <a:xfrm>
              <a:off x="3657600" y="2590800"/>
              <a:ext cx="1360488" cy="984250"/>
            </a:xfrm>
            <a:prstGeom prst="rect">
              <a:avLst/>
            </a:prstGeom>
            <a:noFill/>
            <a:ln w="9525">
              <a:noFill/>
              <a:miter lim="800000"/>
              <a:headEnd/>
              <a:tailEnd/>
            </a:ln>
          </p:spPr>
        </p:pic>
        <p:sp>
          <p:nvSpPr>
            <p:cNvPr id="19" name="Text Box 6"/>
            <p:cNvSpPr txBox="1">
              <a:spLocks noChangeArrowheads="1"/>
            </p:cNvSpPr>
            <p:nvPr/>
          </p:nvSpPr>
          <p:spPr bwMode="auto">
            <a:xfrm>
              <a:off x="5105400" y="2590800"/>
              <a:ext cx="1179513" cy="954107"/>
            </a:xfrm>
            <a:prstGeom prst="rect">
              <a:avLst/>
            </a:prstGeom>
            <a:noFill/>
            <a:ln w="9525">
              <a:noFill/>
              <a:miter lim="800000"/>
              <a:headEnd/>
              <a:tailEnd/>
            </a:ln>
          </p:spPr>
          <p:txBody>
            <a:bodyPr>
              <a:spAutoFit/>
            </a:bodyPr>
            <a:lstStyle/>
            <a:p>
              <a:pPr defTabSz="457200"/>
              <a:r>
                <a:rPr lang="en-US" sz="1400" b="1" dirty="0">
                  <a:ea typeface="ＭＳ Ｐゴシック"/>
                  <a:cs typeface="Arial" charset="0"/>
                </a:rPr>
                <a:t>Physical chemical </a:t>
              </a:r>
              <a:r>
                <a:rPr lang="en-US" sz="1400" b="1" dirty="0" smtClean="0">
                  <a:ea typeface="ＭＳ Ｐゴシック"/>
                  <a:cs typeface="Arial" charset="0"/>
                </a:rPr>
                <a:t>properties of NM</a:t>
              </a:r>
              <a:endParaRPr lang="en-US" sz="1400" b="1" dirty="0">
                <a:ea typeface="ＭＳ Ｐゴシック"/>
                <a:cs typeface="Arial" charset="0"/>
              </a:endParaRPr>
            </a:p>
          </p:txBody>
        </p:sp>
        <p:sp>
          <p:nvSpPr>
            <p:cNvPr id="20" name="TextBox 19"/>
            <p:cNvSpPr txBox="1"/>
            <p:nvPr/>
          </p:nvSpPr>
          <p:spPr>
            <a:xfrm>
              <a:off x="1981200" y="2514600"/>
              <a:ext cx="1600201" cy="954107"/>
            </a:xfrm>
            <a:prstGeom prst="rect">
              <a:avLst/>
            </a:prstGeom>
            <a:noFill/>
          </p:spPr>
          <p:txBody>
            <a:bodyPr wrap="square" rtlCol="0">
              <a:spAutoFit/>
            </a:bodyPr>
            <a:lstStyle/>
            <a:p>
              <a:r>
                <a:rPr lang="en-US" sz="1400" dirty="0" smtClean="0"/>
                <a:t>&gt;1000 chemicals; </a:t>
              </a:r>
              <a:r>
                <a:rPr lang="en-US" sz="1400" b="1" dirty="0" smtClean="0"/>
                <a:t>~60 </a:t>
              </a:r>
              <a:r>
                <a:rPr lang="en-US" sz="1400" b="1" dirty="0" err="1" smtClean="0"/>
                <a:t>NMs</a:t>
              </a:r>
              <a:r>
                <a:rPr lang="en-US" sz="1400" b="1" dirty="0" smtClean="0"/>
                <a:t> </a:t>
              </a:r>
              <a:r>
                <a:rPr lang="en-US" sz="1400" dirty="0" smtClean="0"/>
                <a:t>(Ag, Au, TiO</a:t>
              </a:r>
              <a:r>
                <a:rPr lang="en-US" sz="1400" baseline="-25000" dirty="0" smtClean="0"/>
                <a:t>2</a:t>
              </a:r>
              <a:r>
                <a:rPr lang="en-US" sz="1400" dirty="0" smtClean="0"/>
                <a:t>, SeO</a:t>
              </a:r>
              <a:r>
                <a:rPr lang="en-US" sz="1400" baseline="-25000" dirty="0" smtClean="0"/>
                <a:t>2</a:t>
              </a:r>
              <a:r>
                <a:rPr lang="en-US" sz="1400" dirty="0" smtClean="0"/>
                <a:t>, ZnO, SiO</a:t>
              </a:r>
              <a:r>
                <a:rPr lang="en-US" sz="1400" baseline="-25000" dirty="0" smtClean="0"/>
                <a:t>2</a:t>
              </a:r>
              <a:r>
                <a:rPr lang="en-US" sz="1400" dirty="0" smtClean="0"/>
                <a:t>, Cu, etc)</a:t>
              </a:r>
              <a:endParaRPr lang="en-US" sz="1400" dirty="0"/>
            </a:p>
          </p:txBody>
        </p:sp>
      </p:grpSp>
      <p:grpSp>
        <p:nvGrpSpPr>
          <p:cNvPr id="21" name="Group 20"/>
          <p:cNvGrpSpPr/>
          <p:nvPr/>
        </p:nvGrpSpPr>
        <p:grpSpPr>
          <a:xfrm>
            <a:off x="4060036" y="3807023"/>
            <a:ext cx="2971800" cy="1981200"/>
            <a:chOff x="304800" y="3810000"/>
            <a:chExt cx="2971800" cy="1981200"/>
          </a:xfrm>
        </p:grpSpPr>
        <p:sp>
          <p:nvSpPr>
            <p:cNvPr id="22" name="Rounded Rectangle 21"/>
            <p:cNvSpPr/>
            <p:nvPr/>
          </p:nvSpPr>
          <p:spPr bwMode="auto">
            <a:xfrm>
              <a:off x="304800" y="3810000"/>
              <a:ext cx="2971800" cy="1981200"/>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3" name="Text Box 3"/>
            <p:cNvSpPr txBox="1">
              <a:spLocks noChangeArrowheads="1"/>
            </p:cNvSpPr>
            <p:nvPr/>
          </p:nvSpPr>
          <p:spPr bwMode="auto">
            <a:xfrm>
              <a:off x="1828800" y="5105400"/>
              <a:ext cx="1140056" cy="523220"/>
            </a:xfrm>
            <a:prstGeom prst="rect">
              <a:avLst/>
            </a:prstGeom>
            <a:noFill/>
            <a:ln w="9525">
              <a:noFill/>
              <a:miter lim="800000"/>
              <a:headEnd/>
              <a:tailEnd/>
            </a:ln>
          </p:spPr>
          <p:txBody>
            <a:bodyPr wrap="none">
              <a:spAutoFit/>
            </a:bodyPr>
            <a:lstStyle/>
            <a:p>
              <a:pPr defTabSz="457200"/>
              <a:r>
                <a:rPr lang="en-US" sz="1400" b="1" dirty="0" err="1">
                  <a:ea typeface="ＭＳ Ｐゴシック"/>
                  <a:cs typeface="Arial" charset="0"/>
                </a:rPr>
                <a:t>HTS</a:t>
              </a:r>
              <a:r>
                <a:rPr lang="en-US" sz="1400" b="1" dirty="0">
                  <a:ea typeface="ＭＳ Ｐゴシック"/>
                  <a:cs typeface="Arial" charset="0"/>
                </a:rPr>
                <a:t> assay </a:t>
              </a:r>
            </a:p>
            <a:p>
              <a:pPr defTabSz="457200"/>
              <a:r>
                <a:rPr lang="en-US" sz="1400" b="1" dirty="0">
                  <a:ea typeface="ＭＳ Ｐゴシック"/>
                  <a:cs typeface="Arial" charset="0"/>
                </a:rPr>
                <a:t>results</a:t>
              </a:r>
            </a:p>
          </p:txBody>
        </p:sp>
        <p:pic>
          <p:nvPicPr>
            <p:cNvPr id="24" name="Picture 17" descr="Factorial_HCluster_29Feb08"/>
            <p:cNvPicPr>
              <a:picLocks noChangeAspect="1" noChangeArrowheads="1"/>
            </p:cNvPicPr>
            <p:nvPr/>
          </p:nvPicPr>
          <p:blipFill>
            <a:blip r:embed="rId5" cstate="print"/>
            <a:srcRect/>
            <a:stretch>
              <a:fillRect/>
            </a:stretch>
          </p:blipFill>
          <p:spPr bwMode="auto">
            <a:xfrm>
              <a:off x="1676400" y="3962400"/>
              <a:ext cx="1441450" cy="1060450"/>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457200" y="3886200"/>
              <a:ext cx="1143000" cy="570292"/>
            </a:xfrm>
            <a:prstGeom prst="rect">
              <a:avLst/>
            </a:prstGeom>
            <a:noFill/>
            <a:ln w="9525">
              <a:noFill/>
              <a:miter lim="800000"/>
              <a:headEnd/>
              <a:tailEnd/>
            </a:ln>
            <a:effectLst/>
          </p:spPr>
        </p:pic>
        <p:pic>
          <p:nvPicPr>
            <p:cNvPr id="26" name="Picture 5" descr="http://www.garnier.co.uk/img/garnier/direct_labs_visuel.jpg"/>
            <p:cNvPicPr>
              <a:picLocks noChangeAspect="1" noChangeArrowheads="1"/>
            </p:cNvPicPr>
            <p:nvPr/>
          </p:nvPicPr>
          <p:blipFill>
            <a:blip r:embed="rId7" cstate="print"/>
            <a:srcRect/>
            <a:stretch>
              <a:fillRect/>
            </a:stretch>
          </p:blipFill>
          <p:spPr bwMode="auto">
            <a:xfrm>
              <a:off x="533400" y="4743449"/>
              <a:ext cx="992506" cy="895351"/>
            </a:xfrm>
            <a:prstGeom prst="rect">
              <a:avLst/>
            </a:prstGeom>
            <a:noFill/>
          </p:spPr>
        </p:pic>
      </p:grpSp>
      <p:pic>
        <p:nvPicPr>
          <p:cNvPr id="32" name="Picture 7"/>
          <p:cNvPicPr>
            <a:picLocks noChangeAspect="1" noChangeArrowheads="1"/>
          </p:cNvPicPr>
          <p:nvPr/>
        </p:nvPicPr>
        <p:blipFill>
          <a:blip r:embed="rId8" cstate="print"/>
          <a:srcRect/>
          <a:stretch>
            <a:fillRect/>
          </a:stretch>
        </p:blipFill>
        <p:spPr bwMode="auto">
          <a:xfrm>
            <a:off x="2971799" y="1447800"/>
            <a:ext cx="1524000" cy="561975"/>
          </a:xfrm>
          <a:prstGeom prst="rect">
            <a:avLst/>
          </a:prstGeom>
          <a:noFill/>
          <a:ln w="9525">
            <a:noFill/>
            <a:miter lim="800000"/>
            <a:headEnd/>
            <a:tailEnd/>
          </a:ln>
        </p:spPr>
      </p:pic>
      <p:grpSp>
        <p:nvGrpSpPr>
          <p:cNvPr id="27" name="Group 26"/>
          <p:cNvGrpSpPr/>
          <p:nvPr/>
        </p:nvGrpSpPr>
        <p:grpSpPr>
          <a:xfrm>
            <a:off x="4952999" y="1447800"/>
            <a:ext cx="971550" cy="762000"/>
            <a:chOff x="6096000" y="1390650"/>
            <a:chExt cx="971550" cy="762000"/>
          </a:xfrm>
        </p:grpSpPr>
        <p:pic>
          <p:nvPicPr>
            <p:cNvPr id="33" name="Picture 8"/>
            <p:cNvPicPr>
              <a:picLocks noChangeAspect="1" noChangeArrowheads="1"/>
            </p:cNvPicPr>
            <p:nvPr/>
          </p:nvPicPr>
          <p:blipFill>
            <a:blip r:embed="rId9" cstate="print"/>
            <a:srcRect/>
            <a:stretch>
              <a:fillRect/>
            </a:stretch>
          </p:blipFill>
          <p:spPr bwMode="auto">
            <a:xfrm>
              <a:off x="6305550" y="1390650"/>
              <a:ext cx="476250" cy="387350"/>
            </a:xfrm>
            <a:prstGeom prst="rect">
              <a:avLst/>
            </a:prstGeom>
            <a:noFill/>
            <a:ln w="9525">
              <a:noFill/>
              <a:miter lim="800000"/>
              <a:headEnd/>
              <a:tailEnd/>
            </a:ln>
          </p:spPr>
        </p:pic>
        <p:sp>
          <p:nvSpPr>
            <p:cNvPr id="34" name="Text Box 9"/>
            <p:cNvSpPr txBox="1">
              <a:spLocks noChangeArrowheads="1"/>
            </p:cNvSpPr>
            <p:nvPr/>
          </p:nvSpPr>
          <p:spPr bwMode="auto">
            <a:xfrm>
              <a:off x="6096000" y="1785938"/>
              <a:ext cx="971550" cy="366712"/>
            </a:xfrm>
            <a:prstGeom prst="rect">
              <a:avLst/>
            </a:prstGeom>
            <a:noFill/>
            <a:ln w="9525">
              <a:noFill/>
              <a:miter lim="800000"/>
              <a:headEnd/>
              <a:tailEnd/>
            </a:ln>
          </p:spPr>
          <p:txBody>
            <a:bodyPr wrap="none">
              <a:spAutoFit/>
            </a:bodyPr>
            <a:lstStyle/>
            <a:p>
              <a:r>
                <a:rPr lang="en-US" sz="1800" dirty="0" err="1">
                  <a:cs typeface="ＭＳ Ｐゴシック"/>
                </a:rPr>
                <a:t>ENPRA</a:t>
              </a:r>
              <a:endParaRPr lang="en-US" sz="1800" dirty="0">
                <a:cs typeface="ＭＳ Ｐゴシック"/>
              </a:endParaRPr>
            </a:p>
          </p:txBody>
        </p:sp>
      </p:grpSp>
      <p:pic>
        <p:nvPicPr>
          <p:cNvPr id="37889" name="Picture 1"/>
          <p:cNvPicPr>
            <a:picLocks noChangeAspect="1" noChangeArrowheads="1"/>
          </p:cNvPicPr>
          <p:nvPr/>
        </p:nvPicPr>
        <p:blipFill>
          <a:blip r:embed="rId10" cstate="print"/>
          <a:srcRect/>
          <a:stretch>
            <a:fillRect/>
          </a:stretch>
        </p:blipFill>
        <p:spPr bwMode="auto">
          <a:xfrm>
            <a:off x="6248400" y="1524000"/>
            <a:ext cx="1752600" cy="4860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nano data in ToxCast</a:t>
            </a:r>
            <a:endParaRPr lang="en-US" dirty="0"/>
          </a:p>
        </p:txBody>
      </p:sp>
      <p:sp>
        <p:nvSpPr>
          <p:cNvPr id="3" name="Content Placeholder 2"/>
          <p:cNvSpPr>
            <a:spLocks noGrp="1"/>
          </p:cNvSpPr>
          <p:nvPr>
            <p:ph idx="1"/>
          </p:nvPr>
        </p:nvSpPr>
        <p:spPr>
          <a:xfrm>
            <a:off x="457200" y="1600200"/>
            <a:ext cx="4419600" cy="4343400"/>
          </a:xfrm>
        </p:spPr>
        <p:txBody>
          <a:bodyPr/>
          <a:lstStyle/>
          <a:p>
            <a:r>
              <a:rPr lang="en-US" dirty="0" smtClean="0"/>
              <a:t> HTS of bioactivity completed for 70 samples (62 unique samples)</a:t>
            </a:r>
          </a:p>
          <a:p>
            <a:pPr lvl="1"/>
            <a:r>
              <a:rPr lang="en-US" dirty="0" smtClean="0"/>
              <a:t>6 to 10 concentrations</a:t>
            </a:r>
          </a:p>
          <a:p>
            <a:pPr lvl="1"/>
            <a:r>
              <a:rPr lang="en-US" dirty="0" smtClean="0"/>
              <a:t>Data are being analyzed</a:t>
            </a:r>
          </a:p>
          <a:p>
            <a:pPr lvl="1"/>
            <a:endParaRPr lang="en-US" dirty="0" smtClean="0"/>
          </a:p>
          <a:p>
            <a:r>
              <a:rPr lang="en-US" dirty="0" smtClean="0"/>
              <a:t> Characterization of NM physicochemical properties in progress</a:t>
            </a:r>
          </a:p>
          <a:p>
            <a:pPr>
              <a:buNone/>
            </a:pP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5</a:t>
            </a:fld>
            <a:endParaRPr lang="en-US"/>
          </a:p>
        </p:txBody>
      </p:sp>
      <p:graphicFrame>
        <p:nvGraphicFramePr>
          <p:cNvPr id="5" name="Table 4"/>
          <p:cNvGraphicFramePr>
            <a:graphicFrameLocks noGrp="1"/>
          </p:cNvGraphicFramePr>
          <p:nvPr/>
        </p:nvGraphicFramePr>
        <p:xfrm>
          <a:off x="4876800" y="1600200"/>
          <a:ext cx="3886200" cy="4282440"/>
        </p:xfrm>
        <a:graphic>
          <a:graphicData uri="http://schemas.openxmlformats.org/drawingml/2006/table">
            <a:tbl>
              <a:tblPr firstRow="1" bandRow="1">
                <a:tableStyleId>{5C22544A-7EE6-4342-B048-85BDC9FD1C3A}</a:tableStyleId>
              </a:tblPr>
              <a:tblGrid>
                <a:gridCol w="1295400"/>
                <a:gridCol w="890588"/>
                <a:gridCol w="908579"/>
                <a:gridCol w="791633"/>
              </a:tblGrid>
              <a:tr h="371475">
                <a:tc>
                  <a:txBody>
                    <a:bodyPr/>
                    <a:lstStyle/>
                    <a:p>
                      <a:endParaRPr lang="en-US" sz="2000" b="1" dirty="0">
                        <a:solidFill>
                          <a:schemeClr val="tx1"/>
                        </a:solidFill>
                      </a:endParaRPr>
                    </a:p>
                  </a:txBody>
                  <a:tcPr>
                    <a:solidFill>
                      <a:srgbClr val="FFC000"/>
                    </a:solidFill>
                  </a:tcPr>
                </a:tc>
                <a:tc>
                  <a:txBody>
                    <a:bodyPr/>
                    <a:lstStyle/>
                    <a:p>
                      <a:r>
                        <a:rPr lang="en-US" sz="2000" dirty="0" err="1" smtClean="0">
                          <a:solidFill>
                            <a:schemeClr val="tx1"/>
                          </a:solidFill>
                        </a:rPr>
                        <a:t>nano</a:t>
                      </a:r>
                      <a:endParaRPr lang="en-US" sz="2000" b="1" dirty="0">
                        <a:solidFill>
                          <a:schemeClr val="tx1"/>
                        </a:solidFill>
                      </a:endParaRPr>
                    </a:p>
                  </a:txBody>
                  <a:tcPr>
                    <a:solidFill>
                      <a:srgbClr val="FFC000"/>
                    </a:solidFill>
                  </a:tcPr>
                </a:tc>
                <a:tc>
                  <a:txBody>
                    <a:bodyPr/>
                    <a:lstStyle/>
                    <a:p>
                      <a:r>
                        <a:rPr lang="en-US" sz="2000" dirty="0" smtClean="0">
                          <a:solidFill>
                            <a:schemeClr val="tx1"/>
                          </a:solidFill>
                        </a:rPr>
                        <a:t>micro</a:t>
                      </a:r>
                      <a:endParaRPr lang="en-US" sz="2000" b="1" dirty="0">
                        <a:solidFill>
                          <a:schemeClr val="tx1"/>
                        </a:solidFill>
                      </a:endParaRPr>
                    </a:p>
                  </a:txBody>
                  <a:tcPr>
                    <a:solidFill>
                      <a:srgbClr val="FFC000"/>
                    </a:solidFill>
                  </a:tcPr>
                </a:tc>
                <a:tc>
                  <a:txBody>
                    <a:bodyPr/>
                    <a:lstStyle/>
                    <a:p>
                      <a:r>
                        <a:rPr lang="en-US" sz="2000" dirty="0" smtClean="0">
                          <a:solidFill>
                            <a:schemeClr val="tx1"/>
                          </a:solidFill>
                        </a:rPr>
                        <a:t>ion</a:t>
                      </a:r>
                      <a:endParaRPr lang="en-US" sz="2000" b="1" dirty="0">
                        <a:solidFill>
                          <a:schemeClr val="tx1"/>
                        </a:solidFill>
                      </a:endParaRPr>
                    </a:p>
                  </a:txBody>
                  <a:tcPr>
                    <a:solidFill>
                      <a:srgbClr val="FFC000"/>
                    </a:solidFill>
                  </a:tcPr>
                </a:tc>
              </a:tr>
              <a:tr h="371475">
                <a:tc>
                  <a:txBody>
                    <a:bodyPr/>
                    <a:lstStyle/>
                    <a:p>
                      <a:r>
                        <a:rPr lang="en-US" sz="2000" b="1" dirty="0" smtClean="0">
                          <a:solidFill>
                            <a:schemeClr val="tx1"/>
                          </a:solidFill>
                        </a:rPr>
                        <a:t>Ag</a:t>
                      </a:r>
                      <a:endParaRPr lang="en-US" sz="2000" b="1" dirty="0">
                        <a:solidFill>
                          <a:schemeClr val="tx1"/>
                        </a:solidFill>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 √</a:t>
                      </a:r>
                      <a:endParaRPr lang="en-US" sz="2000" b="1" i="0" baseline="0" dirty="0">
                        <a:latin typeface="Arial Rounded MT Bold"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p>
                  </a:txBody>
                  <a:tcPr>
                    <a:solidFill>
                      <a:srgbClr val="FFFF00"/>
                    </a:solidFill>
                  </a:tcPr>
                </a:tc>
              </a:tr>
              <a:tr h="371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baseline="-25000" dirty="0" smtClean="0">
                          <a:solidFill>
                            <a:schemeClr val="tx1"/>
                          </a:solidFill>
                        </a:rPr>
                        <a:t>Asbestos</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   </a:t>
                      </a:r>
                    </a:p>
                  </a:txBody>
                  <a:tcPr>
                    <a:solidFill>
                      <a:srgbClr val="92D050"/>
                    </a:solidFill>
                  </a:tcPr>
                </a:tc>
                <a:tc>
                  <a:txBody>
                    <a:bodyPr/>
                    <a:lstStyle/>
                    <a:p>
                      <a:pPr algn="ctr"/>
                      <a:r>
                        <a:rPr lang="en-US" sz="2000" b="1" i="0" baseline="0" dirty="0" smtClean="0">
                          <a:latin typeface="Arial Rounded MT Bold" pitchFamily="34" charset="0"/>
                        </a:rPr>
                        <a:t>√ </a:t>
                      </a:r>
                      <a:endParaRPr lang="en-US" sz="2000" b="1" dirty="0"/>
                    </a:p>
                  </a:txBody>
                  <a:tcPr>
                    <a:solidFill>
                      <a:srgbClr val="92D050"/>
                    </a:solidFill>
                  </a:tcPr>
                </a:tc>
                <a:tc>
                  <a:txBody>
                    <a:bodyPr/>
                    <a:lstStyle/>
                    <a:p>
                      <a:pPr algn="ctr"/>
                      <a:endParaRPr lang="en-US" sz="2000" b="1" dirty="0"/>
                    </a:p>
                  </a:txBody>
                  <a:tcPr>
                    <a:solidFill>
                      <a:srgbClr val="92D050"/>
                    </a:solidFill>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Au</a:t>
                      </a:r>
                      <a:endParaRPr lang="en-US" sz="2000" b="1" baseline="-25000" dirty="0">
                        <a:solidFill>
                          <a:schemeClr val="tx1"/>
                        </a:solidFill>
                      </a:endParaRPr>
                    </a:p>
                  </a:txBody>
                  <a:tcPr>
                    <a:solidFill>
                      <a:srgbClr val="FFFF0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FFFF00"/>
                    </a:solidFill>
                  </a:tcPr>
                </a:tc>
                <a:tc>
                  <a:txBody>
                    <a:bodyPr/>
                    <a:lstStyle/>
                    <a:p>
                      <a:endParaRPr lang="en-US" sz="1600" dirty="0"/>
                    </a:p>
                  </a:txBody>
                  <a:tcPr>
                    <a:solidFill>
                      <a:srgbClr val="FFFF00"/>
                    </a:solidFill>
                  </a:tcPr>
                </a:tc>
                <a:tc>
                  <a:txBody>
                    <a:bodyPr/>
                    <a:lstStyle/>
                    <a:p>
                      <a:endParaRPr lang="en-US" sz="1600" dirty="0"/>
                    </a:p>
                  </a:txBody>
                  <a:tcPr>
                    <a:solidFill>
                      <a:srgbClr val="FFFF00"/>
                    </a:solidFill>
                  </a:tcPr>
                </a:tc>
              </a:tr>
              <a:tr h="371475">
                <a:tc>
                  <a:txBody>
                    <a:bodyPr/>
                    <a:lstStyle/>
                    <a:p>
                      <a:r>
                        <a:rPr lang="en-US" sz="2000" b="1" dirty="0" smtClean="0">
                          <a:solidFill>
                            <a:schemeClr val="tx1"/>
                          </a:solidFill>
                        </a:rPr>
                        <a:t>SWCNT MWCNT</a:t>
                      </a:r>
                      <a:endParaRPr lang="en-US" sz="2000" b="1" baseline="-25000" dirty="0">
                        <a:solidFill>
                          <a:schemeClr val="tx1"/>
                        </a:solidFill>
                      </a:endParaRPr>
                    </a:p>
                  </a:txBody>
                  <a:tcPr>
                    <a:solidFill>
                      <a:srgbClr val="92D050"/>
                    </a:solidFill>
                  </a:tcPr>
                </a:tc>
                <a:tc>
                  <a:txBody>
                    <a:bodyPr/>
                    <a:lstStyle/>
                    <a:p>
                      <a:pPr algn="ctr"/>
                      <a:r>
                        <a:rPr lang="en-US" sz="2000" b="1" i="0" baseline="0" dirty="0" smtClean="0">
                          <a:latin typeface="Arial Rounded MT Bold" pitchFamily="34" charset="0"/>
                        </a:rPr>
                        <a:t> √</a:t>
                      </a:r>
                      <a:endParaRPr lang="en-US" sz="2000" b="1" i="0" baseline="0" dirty="0">
                        <a:latin typeface="Arial Rounded MT Bold" pitchFamily="34" charset="0"/>
                      </a:endParaRPr>
                    </a:p>
                  </a:txBody>
                  <a:tcPr>
                    <a:solidFill>
                      <a:srgbClr val="92D050"/>
                    </a:solidFill>
                  </a:tcPr>
                </a:tc>
                <a:tc>
                  <a:txBody>
                    <a:bodyPr/>
                    <a:lstStyle/>
                    <a:p>
                      <a:endParaRPr lang="en-US" sz="1600" dirty="0"/>
                    </a:p>
                  </a:txBody>
                  <a:tcPr>
                    <a:solidFill>
                      <a:srgbClr val="92D050"/>
                    </a:solidFill>
                  </a:tcPr>
                </a:tc>
                <a:tc>
                  <a:txBody>
                    <a:bodyPr/>
                    <a:lstStyle/>
                    <a:p>
                      <a:endParaRPr lang="en-US" sz="1600" dirty="0"/>
                    </a:p>
                  </a:txBody>
                  <a:tcPr>
                    <a:solidFill>
                      <a:srgbClr val="92D050"/>
                    </a:solidFill>
                  </a:tcPr>
                </a:tc>
              </a:tr>
              <a:tr h="371475">
                <a:tc>
                  <a:txBody>
                    <a:bodyPr/>
                    <a:lstStyle/>
                    <a:p>
                      <a:r>
                        <a:rPr lang="en-US" sz="2000" b="1" dirty="0" smtClean="0">
                          <a:solidFill>
                            <a:schemeClr val="tx1"/>
                          </a:solidFill>
                        </a:rPr>
                        <a:t>CeO</a:t>
                      </a:r>
                      <a:r>
                        <a:rPr lang="en-US" sz="2000" b="1" baseline="-25000" dirty="0" smtClean="0">
                          <a:solidFill>
                            <a:schemeClr val="tx1"/>
                          </a:solidFill>
                        </a:rPr>
                        <a:t>2</a:t>
                      </a:r>
                      <a:endParaRPr lang="en-US" sz="2000" b="1" baseline="-25000" dirty="0">
                        <a:solidFill>
                          <a:schemeClr val="tx1"/>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r>
              <a:tr h="371475">
                <a:tc>
                  <a:txBody>
                    <a:bodyPr/>
                    <a:lstStyle/>
                    <a:p>
                      <a:r>
                        <a:rPr lang="en-US" sz="2000" b="1" dirty="0" smtClean="0">
                          <a:solidFill>
                            <a:schemeClr val="tx1"/>
                          </a:solidFill>
                        </a:rPr>
                        <a:t>Cu</a:t>
                      </a:r>
                      <a:endParaRPr lang="en-US" sz="2000" b="1" dirty="0">
                        <a:solidFill>
                          <a:schemeClr val="tx1"/>
                        </a:solidFill>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p>
                  </a:txBody>
                  <a:tcPr>
                    <a:solidFill>
                      <a:srgbClr val="FFFF00"/>
                    </a:solidFill>
                  </a:tcPr>
                </a:tc>
                <a:tc>
                  <a:txBody>
                    <a:bodyPr/>
                    <a:lstStyle/>
                    <a:p>
                      <a:pPr algn="ctr"/>
                      <a:endParaRPr lang="en-US" sz="2000" b="1" i="0" baseline="0" dirty="0">
                        <a:latin typeface="Arial Rounded MT Bold"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p>
                  </a:txBody>
                  <a:tcPr>
                    <a:solidFill>
                      <a:srgbClr val="FFFF00"/>
                    </a:solidFill>
                  </a:tcPr>
                </a:tc>
              </a:tr>
              <a:tr h="371475">
                <a:tc>
                  <a:txBody>
                    <a:bodyPr/>
                    <a:lstStyle/>
                    <a:p>
                      <a:r>
                        <a:rPr lang="en-US" sz="2000" b="1" dirty="0" smtClean="0">
                          <a:solidFill>
                            <a:schemeClr val="tx1"/>
                          </a:solidFill>
                        </a:rPr>
                        <a:t>SiO</a:t>
                      </a:r>
                      <a:r>
                        <a:rPr lang="en-US" sz="2000" b="1" baseline="-25000" dirty="0" smtClean="0">
                          <a:solidFill>
                            <a:schemeClr val="tx1"/>
                          </a:solidFill>
                        </a:rPr>
                        <a:t>2</a:t>
                      </a:r>
                      <a:endParaRPr lang="en-US" sz="2000" b="1" dirty="0">
                        <a:solidFill>
                          <a:schemeClr val="tx1"/>
                        </a:solidFill>
                      </a:endParaRPr>
                    </a:p>
                  </a:txBody>
                  <a:tcPr>
                    <a:solidFill>
                      <a:srgbClr val="92D05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Arial Rounded MT Bold" pitchFamily="34" charset="0"/>
                        </a:rPr>
                        <a:t>√</a:t>
                      </a:r>
                    </a:p>
                  </a:txBody>
                  <a:tcPr>
                    <a:solidFill>
                      <a:srgbClr val="92D050"/>
                    </a:solidFill>
                  </a:tcPr>
                </a:tc>
                <a:tc>
                  <a:txBody>
                    <a:bodyPr/>
                    <a:lstStyle/>
                    <a:p>
                      <a:pPr algn="ctr"/>
                      <a:endParaRPr lang="en-US" sz="2000" b="1" dirty="0"/>
                    </a:p>
                  </a:txBody>
                  <a:tcPr>
                    <a:solidFill>
                      <a:srgbClr val="92D050"/>
                    </a:solidFill>
                  </a:tcPr>
                </a:tc>
              </a:tr>
              <a:tr h="371475">
                <a:tc>
                  <a:txBody>
                    <a:bodyPr/>
                    <a:lstStyle/>
                    <a:p>
                      <a:r>
                        <a:rPr lang="en-US" sz="2000" b="1" dirty="0" smtClean="0">
                          <a:solidFill>
                            <a:schemeClr val="tx1"/>
                          </a:solidFill>
                        </a:rPr>
                        <a:t>TiO</a:t>
                      </a:r>
                      <a:r>
                        <a:rPr lang="en-US" sz="2000" b="1" baseline="-25000" dirty="0" smtClean="0">
                          <a:solidFill>
                            <a:schemeClr val="tx1"/>
                          </a:solidFill>
                        </a:rPr>
                        <a:t>2</a:t>
                      </a:r>
                      <a:endParaRPr lang="en-US" sz="2000" b="1" dirty="0">
                        <a:solidFill>
                          <a:schemeClr val="tx1"/>
                        </a:solidFill>
                      </a:endParaRPr>
                    </a:p>
                  </a:txBody>
                  <a:tcPr>
                    <a:solidFill>
                      <a:srgbClr val="92D05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92D050"/>
                    </a:solidFill>
                  </a:tcPr>
                </a:tc>
                <a:tc>
                  <a:txBody>
                    <a:bodyPr/>
                    <a:lstStyle/>
                    <a:p>
                      <a:pPr algn="ctr"/>
                      <a:endParaRPr lang="en-US" sz="2000" b="1" dirty="0"/>
                    </a:p>
                  </a:txBody>
                  <a:tcPr>
                    <a:solidFill>
                      <a:srgbClr val="92D050"/>
                    </a:solidFill>
                  </a:tcPr>
                </a:tc>
              </a:tr>
              <a:tr h="371475">
                <a:tc>
                  <a:txBody>
                    <a:bodyPr/>
                    <a:lstStyle/>
                    <a:p>
                      <a:r>
                        <a:rPr lang="en-US" sz="2000" b="1" dirty="0" err="1" smtClean="0">
                          <a:solidFill>
                            <a:schemeClr val="tx1"/>
                          </a:solidFill>
                        </a:rPr>
                        <a:t>ZnO</a:t>
                      </a:r>
                      <a:endParaRPr lang="en-US" sz="2000" b="1" dirty="0">
                        <a:solidFill>
                          <a:schemeClr val="tx1"/>
                        </a:solidFill>
                      </a:endParaRPr>
                    </a:p>
                  </a:txBody>
                  <a:tcPr>
                    <a:solidFill>
                      <a:srgbClr val="FFFF0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FFFF0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FFFF00"/>
                    </a:solidFill>
                  </a:tcPr>
                </a:tc>
                <a:tc>
                  <a:txBody>
                    <a:bodyPr/>
                    <a:lstStyle/>
                    <a:p>
                      <a:pPr algn="ctr"/>
                      <a:r>
                        <a:rPr lang="en-US" sz="2000" b="1" i="0" baseline="0" dirty="0" smtClean="0">
                          <a:latin typeface="Arial Rounded MT Bold" pitchFamily="34" charset="0"/>
                        </a:rPr>
                        <a:t>√</a:t>
                      </a:r>
                      <a:endParaRPr lang="en-US" sz="2000" b="1" i="0" baseline="0" dirty="0">
                        <a:latin typeface="Arial Rounded MT Bold" pitchFamily="34" charset="0"/>
                      </a:endParaRPr>
                    </a:p>
                  </a:txBody>
                  <a:tcPr>
                    <a:solidFill>
                      <a:srgbClr val="FFFF00"/>
                    </a:solid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705600" cy="609600"/>
          </a:xfrm>
        </p:spPr>
        <p:txBody>
          <a:bodyPr/>
          <a:lstStyle/>
          <a:p>
            <a:r>
              <a:rPr lang="en-US" dirty="0" smtClean="0"/>
              <a:t>Characterization data coverage</a:t>
            </a:r>
            <a:endParaRPr lang="en-US" dirty="0"/>
          </a:p>
        </p:txBody>
      </p:sp>
      <p:graphicFrame>
        <p:nvGraphicFramePr>
          <p:cNvPr id="5" name="Content Placeholder 4"/>
          <p:cNvGraphicFramePr>
            <a:graphicFrameLocks noGrp="1"/>
          </p:cNvGraphicFramePr>
          <p:nvPr>
            <p:ph idx="1"/>
          </p:nvPr>
        </p:nvGraphicFramePr>
        <p:xfrm>
          <a:off x="152400" y="1066800"/>
          <a:ext cx="8915400" cy="5534574"/>
        </p:xfrm>
        <a:graphic>
          <a:graphicData uri="http://schemas.openxmlformats.org/drawingml/2006/table">
            <a:tbl>
              <a:tblPr/>
              <a:tblGrid>
                <a:gridCol w="1600200"/>
                <a:gridCol w="1371600"/>
                <a:gridCol w="1143000"/>
                <a:gridCol w="838200"/>
                <a:gridCol w="685800"/>
                <a:gridCol w="1219200"/>
                <a:gridCol w="2057400"/>
              </a:tblGrid>
              <a:tr h="228600">
                <a:tc rowSpan="2">
                  <a:txBody>
                    <a:bodyPr/>
                    <a:lstStyle/>
                    <a:p>
                      <a:pPr algn="l" fontAlgn="b"/>
                      <a:r>
                        <a:rPr lang="en-US" sz="1600" b="1" i="0" u="none" strike="noStrike" dirty="0" smtClean="0">
                          <a:solidFill>
                            <a:srgbClr val="000000"/>
                          </a:solidFill>
                          <a:latin typeface="Calibri"/>
                        </a:rPr>
                        <a:t>Endpoints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rowSpan="2">
                  <a:txBody>
                    <a:bodyPr/>
                    <a:lstStyle/>
                    <a:p>
                      <a:pPr algn="l" fontAlgn="b"/>
                      <a:r>
                        <a:rPr lang="en-US" sz="1600" b="1" i="0" u="none" strike="noStrike" dirty="0" smtClean="0">
                          <a:solidFill>
                            <a:srgbClr val="000000"/>
                          </a:solidFill>
                          <a:latin typeface="Calibri"/>
                        </a:rPr>
                        <a:t>Method (by </a:t>
                      </a:r>
                      <a:r>
                        <a:rPr lang="en-US" sz="1600" b="1" i="0" u="none" strike="noStrike" dirty="0" err="1" smtClean="0">
                          <a:solidFill>
                            <a:srgbClr val="000000"/>
                          </a:solidFill>
                          <a:latin typeface="Calibri"/>
                        </a:rPr>
                        <a:t>CEINT</a:t>
                      </a:r>
                      <a:r>
                        <a:rPr lang="en-US" sz="1600" b="1" i="0" u="none" strike="noStrike" dirty="0" smtClean="0">
                          <a:solidFill>
                            <a:srgbClr val="000000"/>
                          </a:solidFill>
                          <a:latin typeface="Calibri"/>
                        </a:rPr>
                        <a:t>, unless</a:t>
                      </a:r>
                      <a:r>
                        <a:rPr lang="en-US" sz="1600" b="1" i="0" u="none" strike="noStrike" baseline="0" dirty="0" smtClean="0">
                          <a:solidFill>
                            <a:srgbClr val="000000"/>
                          </a:solidFill>
                          <a:latin typeface="Calibri"/>
                        </a:rPr>
                        <a:t> </a:t>
                      </a:r>
                      <a:r>
                        <a:rPr lang="en-US" sz="1600" b="1" i="0" u="none" strike="noStrike" baseline="0" dirty="0" err="1" smtClean="0">
                          <a:solidFill>
                            <a:srgbClr val="000000"/>
                          </a:solidFill>
                          <a:latin typeface="Calibri"/>
                        </a:rPr>
                        <a:t>specifiede</a:t>
                      </a:r>
                      <a:r>
                        <a:rPr lang="en-US" sz="1600" b="1" i="0" u="none" strike="noStrike" dirty="0" smtClean="0">
                          <a:solidFill>
                            <a:srgbClr val="000000"/>
                          </a:solidFill>
                          <a:latin typeface="Calibri"/>
                        </a:rPr>
                        <a:t>)</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rowSpan="2">
                  <a:txBody>
                    <a:bodyPr/>
                    <a:lstStyle/>
                    <a:p>
                      <a:pPr algn="l" fontAlgn="b"/>
                      <a:r>
                        <a:rPr lang="en-US" sz="1600" b="1" i="0" u="none" strike="noStrike" dirty="0" smtClean="0">
                          <a:solidFill>
                            <a:srgbClr val="000000"/>
                          </a:solidFill>
                          <a:latin typeface="Calibri"/>
                        </a:rPr>
                        <a:t>Samples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gridSpan="2">
                  <a:txBody>
                    <a:bodyPr/>
                    <a:lstStyle/>
                    <a:p>
                      <a:pPr algn="l" fontAlgn="b"/>
                      <a:r>
                        <a:rPr lang="en-US" sz="1600" b="1" i="0" u="none" strike="noStrike" dirty="0" smtClean="0">
                          <a:solidFill>
                            <a:srgbClr val="000000"/>
                          </a:solidFill>
                          <a:latin typeface="Calibri"/>
                        </a:rPr>
                        <a:t>As received </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hMerge="1">
                  <a:txBody>
                    <a:bodyPr/>
                    <a:lstStyle/>
                    <a:p>
                      <a:pPr algn="l" fontAlgn="b"/>
                      <a:endParaRPr lang="en-US" sz="1400" b="1" i="0" u="none" strike="noStrike" dirty="0">
                        <a:solidFill>
                          <a:srgbClr val="000000"/>
                        </a:solidFill>
                        <a:latin typeface="Calibri"/>
                      </a:endParaRPr>
                    </a:p>
                  </a:txBody>
                  <a:tcPr marL="6826" marR="6826" marT="6826"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gridSpan="2">
                  <a:txBody>
                    <a:bodyPr/>
                    <a:lstStyle/>
                    <a:p>
                      <a:pPr algn="l" fontAlgn="b"/>
                      <a:r>
                        <a:rPr lang="en-US" sz="1600" b="1" i="0" u="none" strike="noStrike" dirty="0" smtClean="0">
                          <a:solidFill>
                            <a:srgbClr val="000000"/>
                          </a:solidFill>
                          <a:latin typeface="Calibri"/>
                        </a:rPr>
                        <a:t>(Re)suspended</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hMerge="1">
                  <a:txBody>
                    <a:bodyPr/>
                    <a:lstStyle/>
                    <a:p>
                      <a:pPr algn="l" fontAlgn="b"/>
                      <a:endParaRPr lang="en-US" sz="1400" b="1" i="0" u="none" strike="noStrike" dirty="0">
                        <a:solidFill>
                          <a:srgbClr val="000000"/>
                        </a:solidFill>
                        <a:latin typeface="Calibri"/>
                      </a:endParaRPr>
                    </a:p>
                  </a:txBody>
                  <a:tcPr marL="6826" marR="6826" marT="6826"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r>
              <a:tr h="575710">
                <a:tc vMerge="1">
                  <a:txBody>
                    <a:bodyPr/>
                    <a:lstStyle/>
                    <a:p>
                      <a:pPr algn="l" fontAlgn="b"/>
                      <a:endParaRPr lang="en-US" sz="1400" b="1" i="0" u="none" strike="noStrike" dirty="0">
                        <a:solidFill>
                          <a:srgbClr val="000000"/>
                        </a:solidFill>
                        <a:latin typeface="Calibri"/>
                      </a:endParaRPr>
                    </a:p>
                  </a:txBody>
                  <a:tcPr marL="6826" marR="6826" marT="6826"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vMerge="1">
                  <a:txBody>
                    <a:bodyPr/>
                    <a:lstStyle/>
                    <a:p>
                      <a:pPr algn="l" fontAlgn="b"/>
                      <a:endParaRPr lang="en-US" sz="1400" b="1" i="0" u="none" strike="noStrike" dirty="0">
                        <a:solidFill>
                          <a:srgbClr val="000000"/>
                        </a:solidFill>
                        <a:latin typeface="Calibri"/>
                      </a:endParaRPr>
                    </a:p>
                  </a:txBody>
                  <a:tcPr marL="6826" marR="6826" marT="6826"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vMerge="1">
                  <a:txBody>
                    <a:bodyPr/>
                    <a:lstStyle/>
                    <a:p>
                      <a:pPr algn="l" fontAlgn="b"/>
                      <a:endParaRPr lang="en-US" sz="1400" b="1" i="0" u="none" strike="noStrike" dirty="0">
                        <a:solidFill>
                          <a:srgbClr val="000000"/>
                        </a:solidFill>
                        <a:latin typeface="Calibri"/>
                      </a:endParaRPr>
                    </a:p>
                  </a:txBody>
                  <a:tcPr marL="6826" marR="6826" marT="6826"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l" fontAlgn="b"/>
                      <a:r>
                        <a:rPr lang="en-US" sz="1600" b="1" i="0" u="none" strike="noStrike" dirty="0" smtClean="0">
                          <a:solidFill>
                            <a:srgbClr val="000000"/>
                          </a:solidFill>
                          <a:latin typeface="Calibri"/>
                        </a:rPr>
                        <a:t>Dry  </a:t>
                      </a:r>
                      <a:r>
                        <a:rPr lang="en-US" sz="1600" b="1" i="0" u="none" strike="noStrike" dirty="0">
                          <a:solidFill>
                            <a:srgbClr val="000000"/>
                          </a:solidFill>
                          <a:latin typeface="Calibri"/>
                        </a:rPr>
                        <a:t>material</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l" fontAlgn="b"/>
                      <a:r>
                        <a:rPr lang="en-US" sz="1600" b="1" i="0" u="none" strike="noStrike" dirty="0" smtClean="0">
                          <a:solidFill>
                            <a:srgbClr val="000000"/>
                          </a:solidFill>
                          <a:latin typeface="Calibri"/>
                        </a:rPr>
                        <a:t> Sus-pension</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a:rPr>
                        <a:t>In</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stock (H</a:t>
                      </a:r>
                      <a:r>
                        <a:rPr lang="en-US" sz="1600" b="1" i="0" u="none" strike="noStrike" baseline="-25000" dirty="0" smtClean="0">
                          <a:solidFill>
                            <a:srgbClr val="000000"/>
                          </a:solidFill>
                          <a:latin typeface="Calibri"/>
                        </a:rPr>
                        <a:t>2</a:t>
                      </a:r>
                      <a:r>
                        <a:rPr lang="en-US" sz="1600" b="1" i="0" u="none" strike="noStrike" dirty="0" smtClean="0">
                          <a:solidFill>
                            <a:srgbClr val="000000"/>
                          </a:solidFill>
                          <a:latin typeface="Calibri"/>
                        </a:rPr>
                        <a:t>O+serum)</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l" fontAlgn="b"/>
                      <a:r>
                        <a:rPr lang="en-US" sz="1600" b="1" i="0" u="none" strike="noStrike" dirty="0" smtClean="0">
                          <a:solidFill>
                            <a:srgbClr val="000000"/>
                          </a:solidFill>
                          <a:latin typeface="Calibri"/>
                        </a:rPr>
                        <a:t>In </a:t>
                      </a:r>
                      <a:r>
                        <a:rPr lang="en-US" sz="1600" b="1" i="0" u="none" strike="noStrike" dirty="0">
                          <a:solidFill>
                            <a:srgbClr val="000000"/>
                          </a:solidFill>
                          <a:latin typeface="Calibri"/>
                        </a:rPr>
                        <a:t>4 testing </a:t>
                      </a:r>
                      <a:r>
                        <a:rPr lang="en-US" sz="1600" b="1" i="0" u="none" strike="noStrike" dirty="0" smtClean="0">
                          <a:solidFill>
                            <a:srgbClr val="000000"/>
                          </a:solidFill>
                          <a:latin typeface="Calibri"/>
                        </a:rPr>
                        <a:t>mediums,</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2 conc.(# of time points)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r>
              <a:tr h="459880">
                <a:tc>
                  <a:txBody>
                    <a:bodyPr/>
                    <a:lstStyle/>
                    <a:p>
                      <a:pPr algn="l" fontAlgn="b"/>
                      <a:r>
                        <a:rPr lang="en-US" sz="1600" b="1" i="0" u="none" strike="noStrike" dirty="0">
                          <a:solidFill>
                            <a:srgbClr val="000000"/>
                          </a:solidFill>
                          <a:latin typeface="Calibri"/>
                        </a:rPr>
                        <a:t>size </a:t>
                      </a:r>
                      <a:r>
                        <a:rPr lang="en-US" sz="1600" b="1" i="0" u="none" strike="noStrike" dirty="0" smtClean="0">
                          <a:solidFill>
                            <a:srgbClr val="000000"/>
                          </a:solidFill>
                          <a:latin typeface="Calibri"/>
                        </a:rPr>
                        <a:t>distribution and shape</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TEM,</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SEM, DLS, </a:t>
                      </a:r>
                      <a:r>
                        <a:rPr lang="en-US" sz="1600" b="1" i="0" u="none" strike="noStrike" dirty="0" err="1" smtClean="0">
                          <a:solidFill>
                            <a:srgbClr val="000000"/>
                          </a:solidFill>
                          <a:latin typeface="Calibri"/>
                        </a:rPr>
                        <a:t>cytoviva</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smtClean="0">
                          <a:solidFill>
                            <a:srgbClr val="000000"/>
                          </a:solidFill>
                          <a:latin typeface="Calibri"/>
                        </a:rPr>
                        <a:t>nano and micro</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 </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 </a:t>
                      </a:r>
                      <a:r>
                        <a:rPr lang="en-US" sz="1800" b="1" i="0" u="none" strike="noStrike" dirty="0" smtClean="0">
                          <a:solidFill>
                            <a:srgbClr val="000000"/>
                          </a:solidFill>
                          <a:latin typeface="Calibri"/>
                        </a:rPr>
                        <a:t>(2)</a:t>
                      </a:r>
                      <a:endParaRPr lang="en-US" sz="18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489630">
                <a:tc>
                  <a:txBody>
                    <a:bodyPr/>
                    <a:lstStyle/>
                    <a:p>
                      <a:pPr algn="l" fontAlgn="b"/>
                      <a:r>
                        <a:rPr lang="en-US" sz="1600" b="1" i="0" u="none" strike="noStrike">
                          <a:solidFill>
                            <a:srgbClr val="000000"/>
                          </a:solidFill>
                          <a:latin typeface="Calibri"/>
                        </a:rPr>
                        <a:t>surface area</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BET (by NIOSH and NIST)</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a:solidFill>
                            <a:srgbClr val="000000"/>
                          </a:solidFill>
                          <a:latin typeface="Calibri"/>
                        </a:rPr>
                        <a:t>nano and </a:t>
                      </a:r>
                      <a:r>
                        <a:rPr lang="en-US" sz="1600" b="1" i="0" u="none" strike="noStrike" dirty="0" smtClean="0">
                          <a:solidFill>
                            <a:srgbClr val="000000"/>
                          </a:solidFill>
                          <a:latin typeface="Calibri"/>
                        </a:rPr>
                        <a:t>micro</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 </a:t>
                      </a:r>
                      <a:r>
                        <a:rPr lang="en-US" sz="1800" b="1" i="0" u="none" strike="noStrike" dirty="0" smtClean="0">
                          <a:solidFill>
                            <a:srgbClr val="000000"/>
                          </a:solidFill>
                          <a:latin typeface="Calibri"/>
                        </a:rPr>
                        <a:t>(3)</a:t>
                      </a:r>
                      <a:endParaRPr lang="en-US" sz="18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401103">
                <a:tc>
                  <a:txBody>
                    <a:bodyPr/>
                    <a:lstStyle/>
                    <a:p>
                      <a:pPr algn="l" fontAlgn="b"/>
                      <a:r>
                        <a:rPr lang="en-US" sz="1600" b="1" i="0" u="none" strike="noStrike" dirty="0">
                          <a:solidFill>
                            <a:srgbClr val="000000"/>
                          </a:solidFill>
                          <a:latin typeface="Calibri"/>
                        </a:rPr>
                        <a:t>chemical composition</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XRD, TOC</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smtClean="0">
                          <a:solidFill>
                            <a:srgbClr val="000000"/>
                          </a:solidFill>
                          <a:latin typeface="Calibri"/>
                        </a:rPr>
                        <a:t>all</a:t>
                      </a:r>
                      <a:r>
                        <a:rPr lang="en-US" sz="1600" b="1" i="0" u="none" strike="noStrike" baseline="0" dirty="0" smtClean="0">
                          <a:solidFill>
                            <a:srgbClr val="000000"/>
                          </a:solidFill>
                          <a:latin typeface="Calibri"/>
                        </a:rPr>
                        <a:t> samples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396730">
                <a:tc>
                  <a:txBody>
                    <a:bodyPr/>
                    <a:lstStyle/>
                    <a:p>
                      <a:pPr algn="l" fontAlgn="b"/>
                      <a:r>
                        <a:rPr lang="en-US" sz="1600" b="1" i="0" u="none" strike="noStrike">
                          <a:solidFill>
                            <a:srgbClr val="000000"/>
                          </a:solidFill>
                          <a:latin typeface="Calibri"/>
                        </a:rPr>
                        <a:t>crystal form</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XRD</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smtClean="0">
                          <a:solidFill>
                            <a:srgbClr val="000000"/>
                          </a:solidFill>
                          <a:latin typeface="Calibri"/>
                        </a:rPr>
                        <a:t>applicable </a:t>
                      </a:r>
                      <a:r>
                        <a:rPr lang="en-US" sz="1600" b="1" i="0" u="none" strike="noStrike" dirty="0">
                          <a:solidFill>
                            <a:srgbClr val="000000"/>
                          </a:solidFill>
                          <a:latin typeface="Calibri"/>
                        </a:rPr>
                        <a:t>samples</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0">
                <a:tc>
                  <a:txBody>
                    <a:bodyPr/>
                    <a:lstStyle/>
                    <a:p>
                      <a:pPr algn="l" fontAlgn="b"/>
                      <a:r>
                        <a:rPr lang="en-US" sz="1600" b="1" i="0" u="none" strike="noStrike">
                          <a:solidFill>
                            <a:srgbClr val="000000"/>
                          </a:solidFill>
                          <a:latin typeface="Calibri"/>
                        </a:rPr>
                        <a:t>purity</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NIR, Raman</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a:solidFill>
                            <a:srgbClr val="000000"/>
                          </a:solidFill>
                          <a:latin typeface="Calibri"/>
                        </a:rPr>
                        <a:t>nano and </a:t>
                      </a:r>
                      <a:r>
                        <a:rPr lang="en-US" sz="1600" b="1" i="0" u="none" strike="noStrike" dirty="0" smtClean="0">
                          <a:solidFill>
                            <a:srgbClr val="000000"/>
                          </a:solidFill>
                          <a:latin typeface="Calibri"/>
                        </a:rPr>
                        <a:t>micro</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516332">
                <a:tc>
                  <a:txBody>
                    <a:bodyPr/>
                    <a:lstStyle/>
                    <a:p>
                      <a:pPr algn="l" fontAlgn="b"/>
                      <a:r>
                        <a:rPr lang="en-US" sz="1600" b="1" i="0" u="none" strike="noStrike" dirty="0">
                          <a:solidFill>
                            <a:srgbClr val="000000"/>
                          </a:solidFill>
                          <a:latin typeface="Calibri"/>
                        </a:rPr>
                        <a:t>total metal concentration</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endParaRPr lang="en-US" sz="1600" b="1" i="0" u="none" strike="noStrike">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smtClean="0">
                          <a:solidFill>
                            <a:srgbClr val="000000"/>
                          </a:solidFill>
                          <a:latin typeface="Calibri"/>
                        </a:rPr>
                        <a:t>metallic </a:t>
                      </a:r>
                      <a:r>
                        <a:rPr lang="en-US" sz="1600" b="1" i="0" u="none" strike="noStrike" dirty="0">
                          <a:solidFill>
                            <a:srgbClr val="000000"/>
                          </a:solidFill>
                          <a:latin typeface="Calibri"/>
                        </a:rPr>
                        <a:t>samples </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r>
                        <a:rPr lang="en-US" sz="2400" b="1" i="0" u="none" strike="noStrike" baseline="0" dirty="0" smtClean="0">
                          <a:solidFill>
                            <a:srgbClr val="000000"/>
                          </a:solidFill>
                          <a:latin typeface="Calibri"/>
                        </a:rPr>
                        <a:t> </a:t>
                      </a:r>
                      <a:r>
                        <a:rPr lang="en-US" sz="1800" b="1" i="0" u="none" strike="noStrike" baseline="0" dirty="0" smtClean="0">
                          <a:solidFill>
                            <a:srgbClr val="000000"/>
                          </a:solidFill>
                          <a:latin typeface="Calibri"/>
                        </a:rPr>
                        <a:t>(</a:t>
                      </a:r>
                      <a:r>
                        <a:rPr lang="en-US" sz="1800" b="1" i="0" u="none" strike="noStrike" dirty="0" smtClean="0">
                          <a:solidFill>
                            <a:srgbClr val="000000"/>
                          </a:solidFill>
                          <a:latin typeface="Calibri"/>
                        </a:rPr>
                        <a:t>1)</a:t>
                      </a:r>
                      <a:endParaRPr lang="en-US" sz="18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527436">
                <a:tc>
                  <a:txBody>
                    <a:bodyPr/>
                    <a:lstStyle/>
                    <a:p>
                      <a:pPr algn="l" fontAlgn="b"/>
                      <a:r>
                        <a:rPr lang="en-US" sz="1600" b="1" i="0" u="none" strike="noStrike" dirty="0">
                          <a:solidFill>
                            <a:srgbClr val="000000"/>
                          </a:solidFill>
                          <a:latin typeface="Calibri"/>
                        </a:rPr>
                        <a:t>total non-metal </a:t>
                      </a:r>
                      <a:r>
                        <a:rPr lang="en-US" sz="1600" b="1" i="0" u="none" strike="noStrike" dirty="0" smtClean="0">
                          <a:solidFill>
                            <a:srgbClr val="000000"/>
                          </a:solidFill>
                          <a:latin typeface="Calibri"/>
                        </a:rPr>
                        <a:t>concentration</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endParaRPr lang="en-US" sz="1600" b="1" i="0" u="none" strike="noStrike">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smtClean="0">
                          <a:solidFill>
                            <a:srgbClr val="000000"/>
                          </a:solidFill>
                          <a:latin typeface="Calibri"/>
                        </a:rPr>
                        <a:t>non-metallic samples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538540">
                <a:tc>
                  <a:txBody>
                    <a:bodyPr/>
                    <a:lstStyle/>
                    <a:p>
                      <a:pPr algn="l" fontAlgn="b"/>
                      <a:r>
                        <a:rPr lang="en-US" sz="1600" b="1" i="0" u="none" strike="noStrike" dirty="0">
                          <a:solidFill>
                            <a:srgbClr val="000000"/>
                          </a:solidFill>
                          <a:latin typeface="Calibri"/>
                        </a:rPr>
                        <a:t>ion concentration</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rgbClr val="000000"/>
                          </a:solidFill>
                          <a:latin typeface="Calibri"/>
                        </a:rPr>
                        <a:t>ICP-MS and others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a:solidFill>
                            <a:srgbClr val="000000"/>
                          </a:solidFill>
                          <a:latin typeface="Calibri"/>
                        </a:rPr>
                        <a:t>applicable </a:t>
                      </a:r>
                      <a:r>
                        <a:rPr lang="en-US" sz="1600" b="1" i="0" u="none" strike="noStrike" dirty="0" smtClean="0">
                          <a:solidFill>
                            <a:srgbClr val="000000"/>
                          </a:solidFill>
                          <a:latin typeface="Calibri"/>
                        </a:rPr>
                        <a:t> samples</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ctr" fontAlgn="b"/>
                      <a:r>
                        <a:rPr lang="en-US" sz="2400" b="1" i="0" u="none" strike="noStrike" dirty="0" smtClean="0">
                          <a:solidFill>
                            <a:srgbClr val="000000"/>
                          </a:solidFill>
                          <a:latin typeface="Calibri"/>
                        </a:rPr>
                        <a:t>√ </a:t>
                      </a:r>
                      <a:r>
                        <a:rPr lang="en-US" sz="1800" b="1" i="0" u="none" strike="noStrike" dirty="0" smtClean="0">
                          <a:solidFill>
                            <a:srgbClr val="000000"/>
                          </a:solidFill>
                          <a:latin typeface="Calibri"/>
                        </a:rPr>
                        <a:t>(3)</a:t>
                      </a:r>
                      <a:endParaRPr lang="en-US" sz="18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r h="598496">
                <a:tc>
                  <a:txBody>
                    <a:bodyPr/>
                    <a:lstStyle/>
                    <a:p>
                      <a:pPr algn="l" fontAlgn="b"/>
                      <a:r>
                        <a:rPr lang="en-US" sz="1600" b="1" i="0" u="none" strike="noStrike" dirty="0">
                          <a:solidFill>
                            <a:srgbClr val="000000"/>
                          </a:solidFill>
                          <a:latin typeface="Calibri"/>
                        </a:rPr>
                        <a:t>zeta </a:t>
                      </a:r>
                      <a:r>
                        <a:rPr lang="en-US" sz="1600" b="1" i="0" u="none" strike="noStrike" dirty="0" smtClean="0">
                          <a:solidFill>
                            <a:srgbClr val="000000"/>
                          </a:solidFill>
                          <a:latin typeface="Calibri"/>
                        </a:rPr>
                        <a:t>potential,</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surface charge</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1" i="0" u="none" strike="noStrike" dirty="0">
                          <a:solidFill>
                            <a:srgbClr val="000000"/>
                          </a:solidFill>
                          <a:latin typeface="Calibri"/>
                        </a:rPr>
                        <a:t> </a:t>
                      </a:r>
                      <a:r>
                        <a:rPr lang="en-US" sz="1600" b="1" i="0" u="none" strike="noStrike" dirty="0" err="1" smtClean="0">
                          <a:solidFill>
                            <a:srgbClr val="000000"/>
                          </a:solidFill>
                          <a:latin typeface="Calibri"/>
                        </a:rPr>
                        <a:t>zetasizer</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r>
                        <a:rPr lang="en-US" sz="1600" b="1" i="0" u="none" strike="noStrike" dirty="0">
                          <a:solidFill>
                            <a:srgbClr val="000000"/>
                          </a:solidFill>
                          <a:latin typeface="Calibri"/>
                        </a:rPr>
                        <a:t>nano and </a:t>
                      </a:r>
                      <a:r>
                        <a:rPr lang="en-US" sz="1600" b="1" i="0" u="none" strike="noStrike" dirty="0" smtClean="0">
                          <a:solidFill>
                            <a:srgbClr val="000000"/>
                          </a:solidFill>
                          <a:latin typeface="Calibri"/>
                        </a:rPr>
                        <a:t>micro</a:t>
                      </a:r>
                      <a:endParaRPr lang="en-US" sz="16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algn="l" fontAlgn="b"/>
                      <a:endParaRPr lang="en-US" sz="24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latin typeface="Calibri"/>
                        </a:rPr>
                        <a:t>√</a:t>
                      </a: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000000"/>
                        </a:solidFill>
                        <a:latin typeface="Calibri"/>
                      </a:endParaRPr>
                    </a:p>
                  </a:txBody>
                  <a:tcPr marL="6826" marR="6826" marT="6826" marB="9144"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FFFF"/>
                    </a:solidFill>
                  </a:tcPr>
                </a:tc>
              </a:tr>
            </a:tbl>
          </a:graphicData>
        </a:graphic>
      </p:graphicFrame>
      <p:sp>
        <p:nvSpPr>
          <p:cNvPr id="4" name="Slide Number Placeholder 3"/>
          <p:cNvSpPr>
            <a:spLocks noGrp="1"/>
          </p:cNvSpPr>
          <p:nvPr>
            <p:ph type="sldNum" sz="quarter" idx="10"/>
          </p:nvPr>
        </p:nvSpPr>
        <p:spPr/>
        <p:txBody>
          <a:bodyPr/>
          <a:lstStyle/>
          <a:p>
            <a:fld id="{D4F9EF0E-D64C-401E-95A6-4E553A414D56}" type="slidenum">
              <a:rPr lang="en-US" smtClean="0"/>
              <a:pPr/>
              <a:t>6</a:t>
            </a:fld>
            <a:endParaRPr lang="en-US"/>
          </a:p>
        </p:txBody>
      </p:sp>
      <p:sp>
        <p:nvSpPr>
          <p:cNvPr id="8" name="Rectangle 7"/>
          <p:cNvSpPr/>
          <p:nvPr/>
        </p:nvSpPr>
        <p:spPr bwMode="auto">
          <a:xfrm>
            <a:off x="1752600" y="1859280"/>
            <a:ext cx="7315200" cy="4846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447800" y="990600"/>
            <a:ext cx="4572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838200" y="1905000"/>
            <a:ext cx="2560320" cy="4846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6"/>
          <p:cNvGrpSpPr/>
          <p:nvPr/>
        </p:nvGrpSpPr>
        <p:grpSpPr>
          <a:xfrm>
            <a:off x="228600" y="2362200"/>
            <a:ext cx="6781800" cy="4114800"/>
            <a:chOff x="1524000" y="3505200"/>
            <a:chExt cx="5867400" cy="3352800"/>
          </a:xfrm>
        </p:grpSpPr>
        <p:grpSp>
          <p:nvGrpSpPr>
            <p:cNvPr id="6" name="Group 11"/>
            <p:cNvGrpSpPr/>
            <p:nvPr/>
          </p:nvGrpSpPr>
          <p:grpSpPr>
            <a:xfrm>
              <a:off x="2438400" y="3505200"/>
              <a:ext cx="4953000" cy="3352800"/>
              <a:chOff x="685800" y="1950806"/>
              <a:chExt cx="7315200" cy="4830994"/>
            </a:xfrm>
          </p:grpSpPr>
          <p:pic>
            <p:nvPicPr>
              <p:cNvPr id="22" name="Picture 4"/>
              <p:cNvPicPr>
                <a:picLocks noChangeAspect="1" noChangeArrowheads="1"/>
              </p:cNvPicPr>
              <p:nvPr/>
            </p:nvPicPr>
            <p:blipFill>
              <a:blip r:embed="rId4" cstate="print"/>
              <a:srcRect/>
              <a:stretch>
                <a:fillRect/>
              </a:stretch>
            </p:blipFill>
            <p:spPr bwMode="auto">
              <a:xfrm>
                <a:off x="685800" y="1950806"/>
                <a:ext cx="7315200" cy="4830994"/>
              </a:xfrm>
              <a:prstGeom prst="rect">
                <a:avLst/>
              </a:prstGeom>
              <a:noFill/>
              <a:ln w="9525">
                <a:noFill/>
                <a:miter lim="800000"/>
                <a:headEnd/>
                <a:tailEnd/>
              </a:ln>
              <a:effectLst/>
            </p:spPr>
          </p:pic>
          <p:sp>
            <p:nvSpPr>
              <p:cNvPr id="23" name="Rectangle 22"/>
              <p:cNvSpPr/>
              <p:nvPr/>
            </p:nvSpPr>
            <p:spPr bwMode="auto">
              <a:xfrm>
                <a:off x="4648200" y="5334000"/>
                <a:ext cx="152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24" name="TextBox 23"/>
            <p:cNvSpPr txBox="1"/>
            <p:nvPr/>
          </p:nvSpPr>
          <p:spPr>
            <a:xfrm>
              <a:off x="1524000" y="4267200"/>
              <a:ext cx="1179871" cy="646331"/>
            </a:xfrm>
            <a:prstGeom prst="rect">
              <a:avLst/>
            </a:prstGeom>
            <a:noFill/>
          </p:spPr>
          <p:txBody>
            <a:bodyPr wrap="square" rtlCol="0">
              <a:spAutoFit/>
            </a:bodyPr>
            <a:lstStyle/>
            <a:p>
              <a:r>
                <a:rPr lang="en-US" sz="1800" dirty="0" smtClean="0"/>
                <a:t>Conc.</a:t>
              </a:r>
            </a:p>
            <a:p>
              <a:r>
                <a:rPr lang="en-US" sz="1800" dirty="0" smtClean="0"/>
                <a:t>(ug/cm</a:t>
              </a:r>
              <a:r>
                <a:rPr lang="en-US" sz="1800" baseline="30000" dirty="0" smtClean="0"/>
                <a:t>2</a:t>
              </a:r>
              <a:r>
                <a:rPr lang="en-US" sz="1800" dirty="0" smtClean="0"/>
                <a:t>)</a:t>
              </a:r>
              <a:endParaRPr lang="en-US" sz="1800" dirty="0"/>
            </a:p>
          </p:txBody>
        </p:sp>
      </p:grpSp>
      <p:sp>
        <p:nvSpPr>
          <p:cNvPr id="4" name="Slide Number Placeholder 3"/>
          <p:cNvSpPr>
            <a:spLocks noGrp="1"/>
          </p:cNvSpPr>
          <p:nvPr>
            <p:ph type="sldNum" sz="quarter" idx="10"/>
          </p:nvPr>
        </p:nvSpPr>
        <p:spPr>
          <a:xfrm>
            <a:off x="0" y="1836241"/>
            <a:ext cx="533400" cy="304800"/>
          </a:xfrm>
        </p:spPr>
        <p:txBody>
          <a:bodyPr/>
          <a:lstStyle/>
          <a:p>
            <a:fld id="{D4F9EF0E-D64C-401E-95A6-4E553A414D56}" type="slidenum">
              <a:rPr lang="en-US" smtClean="0"/>
              <a:pPr/>
              <a:t>7</a:t>
            </a:fld>
            <a:endParaRPr lang="en-US" dirty="0"/>
          </a:p>
        </p:txBody>
      </p:sp>
      <p:grpSp>
        <p:nvGrpSpPr>
          <p:cNvPr id="10" name="Group 19"/>
          <p:cNvGrpSpPr/>
          <p:nvPr/>
        </p:nvGrpSpPr>
        <p:grpSpPr>
          <a:xfrm>
            <a:off x="762000" y="1295400"/>
            <a:ext cx="8077200" cy="1107996"/>
            <a:chOff x="762000" y="3878759"/>
            <a:chExt cx="8077200" cy="1107996"/>
          </a:xfrm>
        </p:grpSpPr>
        <p:sp>
          <p:nvSpPr>
            <p:cNvPr id="16" name="TextBox 15"/>
            <p:cNvSpPr txBox="1"/>
            <p:nvPr/>
          </p:nvSpPr>
          <p:spPr>
            <a:xfrm>
              <a:off x="762000" y="3878759"/>
              <a:ext cx="2819400" cy="1107996"/>
            </a:xfrm>
            <a:prstGeom prst="rect">
              <a:avLst/>
            </a:prstGeom>
            <a:noFill/>
          </p:spPr>
          <p:txBody>
            <a:bodyPr wrap="square" rtlCol="0">
              <a:spAutoFit/>
            </a:bodyPr>
            <a:lstStyle/>
            <a:p>
              <a:r>
                <a:rPr lang="en-US" sz="2200" dirty="0" smtClean="0">
                  <a:solidFill>
                    <a:srgbClr val="002060"/>
                  </a:solidFill>
                </a:rPr>
                <a:t>Reported potential occupational inhalation exposure</a:t>
              </a:r>
              <a:endParaRPr lang="en-US" sz="2200" dirty="0">
                <a:solidFill>
                  <a:srgbClr val="002060"/>
                </a:solidFill>
              </a:endParaRPr>
            </a:p>
          </p:txBody>
        </p:sp>
        <p:cxnSp>
          <p:nvCxnSpPr>
            <p:cNvPr id="17" name="Straight Arrow Connector 16"/>
            <p:cNvCxnSpPr/>
            <p:nvPr/>
          </p:nvCxnSpPr>
          <p:spPr bwMode="auto">
            <a:xfrm>
              <a:off x="3352800" y="4259759"/>
              <a:ext cx="3124200"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8" name="TextBox 17"/>
            <p:cNvSpPr txBox="1"/>
            <p:nvPr/>
          </p:nvSpPr>
          <p:spPr>
            <a:xfrm>
              <a:off x="6477000" y="3878759"/>
              <a:ext cx="2362200" cy="769441"/>
            </a:xfrm>
            <a:prstGeom prst="rect">
              <a:avLst/>
            </a:prstGeom>
            <a:noFill/>
          </p:spPr>
          <p:txBody>
            <a:bodyPr wrap="square" rtlCol="0">
              <a:spAutoFit/>
            </a:bodyPr>
            <a:lstStyle/>
            <a:p>
              <a:r>
                <a:rPr lang="en-US" sz="2200" dirty="0" smtClean="0">
                  <a:solidFill>
                    <a:srgbClr val="002060"/>
                  </a:solidFill>
                </a:rPr>
                <a:t>Estimated </a:t>
              </a:r>
            </a:p>
            <a:p>
              <a:r>
                <a:rPr lang="en-US" sz="2200" dirty="0" smtClean="0">
                  <a:solidFill>
                    <a:srgbClr val="002060"/>
                  </a:solidFill>
                </a:rPr>
                <a:t>lung  retention</a:t>
              </a:r>
              <a:endParaRPr lang="en-US" sz="2200" dirty="0">
                <a:solidFill>
                  <a:srgbClr val="002060"/>
                </a:solidFill>
              </a:endParaRPr>
            </a:p>
          </p:txBody>
        </p:sp>
        <p:pic>
          <p:nvPicPr>
            <p:cNvPr id="19" name="Picture 18" descr="MPPDLogo.jpg"/>
            <p:cNvPicPr>
              <a:picLocks noChangeAspect="1"/>
            </p:cNvPicPr>
            <p:nvPr/>
          </p:nvPicPr>
          <p:blipFill>
            <a:blip r:embed="rId5" cstate="print"/>
            <a:stretch>
              <a:fillRect/>
            </a:stretch>
          </p:blipFill>
          <p:spPr>
            <a:xfrm>
              <a:off x="3962400" y="3954959"/>
              <a:ext cx="1828800" cy="625857"/>
            </a:xfrm>
            <a:prstGeom prst="rect">
              <a:avLst/>
            </a:prstGeom>
          </p:spPr>
        </p:pic>
      </p:grpSp>
      <p:sp>
        <p:nvSpPr>
          <p:cNvPr id="30" name="TextBox 29"/>
          <p:cNvSpPr txBox="1"/>
          <p:nvPr/>
        </p:nvSpPr>
        <p:spPr>
          <a:xfrm>
            <a:off x="7010400" y="3200400"/>
            <a:ext cx="2133600" cy="2031325"/>
          </a:xfrm>
          <a:prstGeom prst="rect">
            <a:avLst/>
          </a:prstGeom>
          <a:solidFill>
            <a:schemeClr val="bg1"/>
          </a:solidFill>
          <a:ln>
            <a:noFill/>
          </a:ln>
        </p:spPr>
        <p:txBody>
          <a:bodyPr wrap="square" rtlCol="0">
            <a:spAutoFit/>
          </a:bodyPr>
          <a:lstStyle/>
          <a:p>
            <a:r>
              <a:rPr lang="en-US" sz="1600" dirty="0" smtClean="0"/>
              <a:t>♦ </a:t>
            </a:r>
            <a:r>
              <a:rPr lang="en-US" sz="1800" dirty="0" smtClean="0"/>
              <a:t>Testing concentration</a:t>
            </a:r>
          </a:p>
          <a:p>
            <a:endParaRPr lang="en-US" sz="1800" dirty="0" smtClean="0"/>
          </a:p>
          <a:p>
            <a:r>
              <a:rPr lang="en-US" sz="1800" dirty="0" smtClean="0">
                <a:solidFill>
                  <a:schemeClr val="accent6">
                    <a:lumMod val="40000"/>
                    <a:lumOff val="60000"/>
                  </a:schemeClr>
                </a:solidFill>
              </a:rPr>
              <a:t>█ </a:t>
            </a:r>
            <a:r>
              <a:rPr lang="en-US" sz="1800" dirty="0" err="1" smtClean="0"/>
              <a:t>MPPD</a:t>
            </a:r>
            <a:r>
              <a:rPr lang="en-US" sz="1800" dirty="0" smtClean="0"/>
              <a:t> predicted lung retention of NM after 45 year exposure </a:t>
            </a:r>
            <a:endParaRPr lang="en-US" sz="1800" dirty="0"/>
          </a:p>
        </p:txBody>
      </p:sp>
      <p:sp>
        <p:nvSpPr>
          <p:cNvPr id="37" name="Rectangle 36"/>
          <p:cNvSpPr/>
          <p:nvPr/>
        </p:nvSpPr>
        <p:spPr>
          <a:xfrm>
            <a:off x="838200" y="6488668"/>
            <a:ext cx="8077200" cy="369332"/>
          </a:xfrm>
          <a:prstGeom prst="rect">
            <a:avLst/>
          </a:prstGeom>
        </p:spPr>
        <p:txBody>
          <a:bodyPr wrap="square">
            <a:spAutoFit/>
          </a:bodyPr>
          <a:lstStyle/>
          <a:p>
            <a:r>
              <a:rPr lang="en-US" sz="1800" dirty="0" err="1" smtClean="0">
                <a:ea typeface="ＭＳ Ｐゴシック" pitchFamily="1" charset="-128"/>
              </a:rPr>
              <a:t>Gangwal</a:t>
            </a:r>
            <a:r>
              <a:rPr lang="en-US" sz="1800" dirty="0" smtClean="0">
                <a:ea typeface="ＭＳ Ｐゴシック" pitchFamily="1" charset="-128"/>
              </a:rPr>
              <a:t> et al. Environ Health </a:t>
            </a:r>
            <a:r>
              <a:rPr lang="en-US" sz="1800" dirty="0" err="1" smtClean="0">
                <a:ea typeface="ＭＳ Ｐゴシック" pitchFamily="1" charset="-128"/>
              </a:rPr>
              <a:t>Perspect</a:t>
            </a:r>
            <a:r>
              <a:rPr lang="en-US" sz="1800" dirty="0" smtClean="0"/>
              <a:t> 2011 Nov;119(11):1539-46.</a:t>
            </a:r>
            <a:endParaRPr lang="en-US" sz="1800" dirty="0"/>
          </a:p>
        </p:txBody>
      </p:sp>
      <p:sp>
        <p:nvSpPr>
          <p:cNvPr id="25" name="Title 24"/>
          <p:cNvSpPr>
            <a:spLocks noGrp="1"/>
          </p:cNvSpPr>
          <p:nvPr>
            <p:ph type="title"/>
          </p:nvPr>
        </p:nvSpPr>
        <p:spPr/>
        <p:txBody>
          <a:bodyPr/>
          <a:lstStyle/>
          <a:p>
            <a:r>
              <a:rPr lang="en-US" dirty="0" smtClean="0"/>
              <a:t>Determine testing conc. in cells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a:off x="1143000" y="1600200"/>
            <a:ext cx="0" cy="3200400"/>
          </a:xfrm>
          <a:prstGeom prst="straightConnector1">
            <a:avLst/>
          </a:prstGeom>
          <a:noFill/>
          <a:ln w="114300" cap="flat" cmpd="sng" algn="ctr">
            <a:solidFill>
              <a:srgbClr val="CCFF99"/>
            </a:solidFill>
            <a:prstDash val="solid"/>
            <a:round/>
            <a:headEnd type="none" w="med" len="med"/>
            <a:tailEnd type="arrow"/>
          </a:ln>
          <a:effectLst/>
        </p:spPr>
      </p:cxnSp>
      <p:sp>
        <p:nvSpPr>
          <p:cNvPr id="3" name="Content Placeholder 2"/>
          <p:cNvSpPr>
            <a:spLocks noGrp="1"/>
          </p:cNvSpPr>
          <p:nvPr>
            <p:ph idx="1"/>
          </p:nvPr>
        </p:nvSpPr>
        <p:spPr>
          <a:xfrm>
            <a:off x="381000" y="1905000"/>
            <a:ext cx="2133600" cy="3657600"/>
          </a:xfrm>
        </p:spPr>
        <p:txBody>
          <a:bodyPr/>
          <a:lstStyle/>
          <a:p>
            <a:pPr>
              <a:buNone/>
            </a:pPr>
            <a:r>
              <a:rPr lang="en-US" dirty="0" smtClean="0"/>
              <a:t>    DNA</a:t>
            </a:r>
          </a:p>
          <a:p>
            <a:pPr>
              <a:buNone/>
            </a:pPr>
            <a:endParaRPr lang="en-US" dirty="0" smtClean="0"/>
          </a:p>
          <a:p>
            <a:pPr>
              <a:buNone/>
            </a:pPr>
            <a:r>
              <a:rPr lang="en-US" dirty="0" smtClean="0"/>
              <a:t>    RNA</a:t>
            </a:r>
          </a:p>
          <a:p>
            <a:pPr>
              <a:buNone/>
            </a:pPr>
            <a:endParaRPr lang="en-US" dirty="0" smtClean="0"/>
          </a:p>
          <a:p>
            <a:pPr>
              <a:buNone/>
            </a:pPr>
            <a:r>
              <a:rPr lang="en-US" dirty="0" smtClean="0"/>
              <a:t>  Protein</a:t>
            </a:r>
          </a:p>
          <a:p>
            <a:pPr>
              <a:buNone/>
            </a:pPr>
            <a:endParaRPr lang="en-US" dirty="0" smtClean="0"/>
          </a:p>
          <a:p>
            <a:pPr>
              <a:buNone/>
            </a:pPr>
            <a:r>
              <a:rPr lang="en-US" dirty="0" smtClean="0"/>
              <a:t> Function/</a:t>
            </a:r>
          </a:p>
          <a:p>
            <a:pPr>
              <a:buNone/>
            </a:pPr>
            <a:r>
              <a:rPr lang="en-US" dirty="0" smtClean="0"/>
              <a:t>Phenotype</a:t>
            </a:r>
            <a:endParaRPr lang="en-US" dirty="0"/>
          </a:p>
        </p:txBody>
      </p:sp>
      <p:sp>
        <p:nvSpPr>
          <p:cNvPr id="2" name="Title 1"/>
          <p:cNvSpPr>
            <a:spLocks noGrp="1"/>
          </p:cNvSpPr>
          <p:nvPr>
            <p:ph type="title"/>
          </p:nvPr>
        </p:nvSpPr>
        <p:spPr/>
        <p:txBody>
          <a:bodyPr/>
          <a:lstStyle/>
          <a:p>
            <a:r>
              <a:rPr lang="en-US" dirty="0" smtClean="0"/>
              <a:t>HTS bioactivity coverage (1)</a:t>
            </a:r>
            <a:endParaRPr lang="en-US" dirty="0"/>
          </a:p>
        </p:txBody>
      </p:sp>
      <p:sp>
        <p:nvSpPr>
          <p:cNvPr id="4" name="Slide Number Placeholder 3"/>
          <p:cNvSpPr>
            <a:spLocks noGrp="1"/>
          </p:cNvSpPr>
          <p:nvPr>
            <p:ph type="sldNum" sz="quarter" idx="10"/>
          </p:nvPr>
        </p:nvSpPr>
        <p:spPr/>
        <p:txBody>
          <a:bodyPr/>
          <a:lstStyle/>
          <a:p>
            <a:fld id="{D4F9EF0E-D64C-401E-95A6-4E553A414D56}" type="slidenum">
              <a:rPr lang="en-US" smtClean="0"/>
              <a:pPr/>
              <a:t>8</a:t>
            </a:fld>
            <a:endParaRPr lang="en-US"/>
          </a:p>
        </p:txBody>
      </p:sp>
      <p:sp>
        <p:nvSpPr>
          <p:cNvPr id="6" name="TextBox 5"/>
          <p:cNvSpPr txBox="1"/>
          <p:nvPr/>
        </p:nvSpPr>
        <p:spPr>
          <a:xfrm>
            <a:off x="1905000" y="1600200"/>
            <a:ext cx="7010400" cy="400110"/>
          </a:xfrm>
          <a:prstGeom prst="rect">
            <a:avLst/>
          </a:prstGeom>
          <a:noFill/>
        </p:spPr>
        <p:txBody>
          <a:bodyPr wrap="square" rtlCol="0">
            <a:spAutoFit/>
          </a:bodyPr>
          <a:lstStyle/>
          <a:p>
            <a:pPr>
              <a:buFont typeface="Arial" pitchFamily="34" charset="0"/>
              <a:buChar char="•"/>
            </a:pPr>
            <a:r>
              <a:rPr lang="en-US" sz="2000" b="1" dirty="0" smtClean="0">
                <a:solidFill>
                  <a:srgbClr val="000099"/>
                </a:solidFill>
                <a:cs typeface="ＭＳ Ｐゴシック"/>
              </a:rPr>
              <a:t>Transcription factor activation (</a:t>
            </a:r>
            <a:r>
              <a:rPr lang="en-US" sz="2000" b="1" dirty="0" err="1" smtClean="0">
                <a:solidFill>
                  <a:srgbClr val="000099"/>
                </a:solidFill>
                <a:cs typeface="ＭＳ Ｐゴシック"/>
              </a:rPr>
              <a:t>Attagene</a:t>
            </a:r>
            <a:r>
              <a:rPr lang="en-US" sz="2000" b="1" dirty="0" smtClean="0">
                <a:solidFill>
                  <a:srgbClr val="000099"/>
                </a:solidFill>
                <a:cs typeface="ＭＳ Ｐゴシック"/>
              </a:rPr>
              <a:t>)</a:t>
            </a:r>
            <a:endParaRPr lang="en-US" sz="2000" b="1" dirty="0">
              <a:solidFill>
                <a:srgbClr val="000099"/>
              </a:solidFill>
            </a:endParaRPr>
          </a:p>
        </p:txBody>
      </p:sp>
      <p:sp>
        <p:nvSpPr>
          <p:cNvPr id="10" name="TextBox 9"/>
          <p:cNvSpPr txBox="1"/>
          <p:nvPr/>
        </p:nvSpPr>
        <p:spPr>
          <a:xfrm>
            <a:off x="2133600" y="4572000"/>
            <a:ext cx="6172200" cy="1015663"/>
          </a:xfrm>
          <a:prstGeom prst="rect">
            <a:avLst/>
          </a:prstGeom>
          <a:noFill/>
        </p:spPr>
        <p:txBody>
          <a:bodyPr wrap="square" rtlCol="0">
            <a:spAutoFit/>
          </a:bodyPr>
          <a:lstStyle/>
          <a:p>
            <a:pPr>
              <a:buFont typeface="Arial" pitchFamily="34" charset="0"/>
              <a:buChar char="•"/>
            </a:pPr>
            <a:r>
              <a:rPr lang="en-US" sz="2000" b="1" dirty="0" smtClean="0">
                <a:solidFill>
                  <a:srgbClr val="000099"/>
                </a:solidFill>
                <a:cs typeface="ＭＳ Ｐゴシック"/>
              </a:rPr>
              <a:t>Cell growth kinetics (</a:t>
            </a:r>
            <a:r>
              <a:rPr lang="en-US" sz="2000" b="1" dirty="0" err="1" smtClean="0">
                <a:solidFill>
                  <a:srgbClr val="000099"/>
                </a:solidFill>
                <a:cs typeface="ＭＳ Ｐゴシック"/>
              </a:rPr>
              <a:t>ACEA</a:t>
            </a:r>
            <a:r>
              <a:rPr lang="en-US" sz="2000" b="1" dirty="0" smtClean="0">
                <a:solidFill>
                  <a:srgbClr val="000099"/>
                </a:solidFill>
                <a:cs typeface="ＭＳ Ｐゴシック"/>
              </a:rPr>
              <a:t> Bioscience)</a:t>
            </a:r>
          </a:p>
          <a:p>
            <a:pPr>
              <a:buFont typeface="Arial" pitchFamily="34" charset="0"/>
              <a:buChar char="•"/>
            </a:pPr>
            <a:r>
              <a:rPr lang="en-US" sz="2000" b="1" dirty="0" smtClean="0">
                <a:solidFill>
                  <a:srgbClr val="000099"/>
                </a:solidFill>
                <a:cs typeface="ＭＳ Ｐゴシック"/>
              </a:rPr>
              <a:t>Toxicity phenotype effects (</a:t>
            </a:r>
            <a:r>
              <a:rPr lang="en-US" sz="2000" b="1" dirty="0" err="1" smtClean="0">
                <a:solidFill>
                  <a:srgbClr val="000099"/>
                </a:solidFill>
                <a:cs typeface="ＭＳ Ｐゴシック"/>
              </a:rPr>
              <a:t>Apredica</a:t>
            </a:r>
            <a:r>
              <a:rPr lang="en-US" sz="2000" b="1" dirty="0" smtClean="0">
                <a:solidFill>
                  <a:srgbClr val="000099"/>
                </a:solidFill>
                <a:cs typeface="ＭＳ Ｐゴシック"/>
              </a:rPr>
              <a:t>)</a:t>
            </a:r>
          </a:p>
          <a:p>
            <a:pPr>
              <a:buFont typeface="Arial" pitchFamily="34" charset="0"/>
              <a:buChar char="•"/>
            </a:pPr>
            <a:r>
              <a:rPr lang="en-US" sz="2000" b="1" dirty="0" smtClean="0">
                <a:solidFill>
                  <a:srgbClr val="000099"/>
                </a:solidFill>
              </a:rPr>
              <a:t>Developmental malformation (EPA)</a:t>
            </a:r>
            <a:endParaRPr lang="en-US" sz="2000" b="1" dirty="0">
              <a:solidFill>
                <a:srgbClr val="000099"/>
              </a:solidFill>
            </a:endParaRPr>
          </a:p>
        </p:txBody>
      </p:sp>
      <p:sp>
        <p:nvSpPr>
          <p:cNvPr id="11" name="TextBox 10"/>
          <p:cNvSpPr txBox="1"/>
          <p:nvPr/>
        </p:nvSpPr>
        <p:spPr>
          <a:xfrm>
            <a:off x="2057400" y="3733800"/>
            <a:ext cx="6781800" cy="400110"/>
          </a:xfrm>
          <a:prstGeom prst="rect">
            <a:avLst/>
          </a:prstGeom>
          <a:noFill/>
        </p:spPr>
        <p:txBody>
          <a:bodyPr wrap="square" rtlCol="0">
            <a:spAutoFit/>
          </a:bodyPr>
          <a:lstStyle/>
          <a:p>
            <a:pPr>
              <a:buFont typeface="Arial" pitchFamily="34" charset="0"/>
              <a:buChar char="•"/>
            </a:pPr>
            <a:r>
              <a:rPr lang="en-US" sz="2000" b="1" dirty="0" smtClean="0">
                <a:solidFill>
                  <a:srgbClr val="000099"/>
                </a:solidFill>
              </a:rPr>
              <a:t>Protein expression profile (</a:t>
            </a:r>
            <a:r>
              <a:rPr lang="en-US" sz="2000" b="1" dirty="0" err="1" smtClean="0">
                <a:solidFill>
                  <a:srgbClr val="000099"/>
                </a:solidFill>
              </a:rPr>
              <a:t>BioSeek</a:t>
            </a:r>
            <a:r>
              <a:rPr lang="en-US" sz="2000" b="1" dirty="0" smtClean="0">
                <a:solidFill>
                  <a:srgbClr val="000099"/>
                </a:solidFill>
              </a:rPr>
              <a: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31.3|46|35|14.5|3.5"/>
</p:tagLst>
</file>

<file path=ppt/tags/tag2.xml><?xml version="1.0" encoding="utf-8"?>
<p:tagLst xmlns:a="http://schemas.openxmlformats.org/drawingml/2006/main" xmlns:r="http://schemas.openxmlformats.org/officeDocument/2006/relationships" xmlns:p="http://schemas.openxmlformats.org/presentationml/2006/main">
  <p:tag name="TIMING" val="|13.9|0.9|1.1|5.5|2.9|3.4|3.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13700</TotalTime>
  <Words>2467</Words>
  <Application>Microsoft Office PowerPoint</Application>
  <PresentationFormat>On-screen Show (4:3)</PresentationFormat>
  <Paragraphs>618</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Toward Predicting Nanomaterial Biological Effects -- ToxCast Nano Data as an Example</vt:lpstr>
      <vt:lpstr>So many nanomaterials,  so little understanding!</vt:lpstr>
      <vt:lpstr>ToxCast™ - Toxicity Forecaster </vt:lpstr>
      <vt:lpstr>High-throughput screening (HTS) and computational models may be able to help to</vt:lpstr>
      <vt:lpstr>NM testing in ToxCast   </vt:lpstr>
      <vt:lpstr>Current nano data in ToxCast</vt:lpstr>
      <vt:lpstr>Characterization data coverage</vt:lpstr>
      <vt:lpstr>Determine testing conc. in cells</vt:lpstr>
      <vt:lpstr>HTS bioactivity coverage (1)</vt:lpstr>
      <vt:lpstr>Screening Tests</vt:lpstr>
      <vt:lpstr>Cells used in the HTS</vt:lpstr>
      <vt:lpstr>HTS bioactivity coverage (2)</vt:lpstr>
      <vt:lpstr>Bioactivity endpoints related to genes</vt:lpstr>
      <vt:lpstr>Endpoints not mapped to genes</vt:lpstr>
      <vt:lpstr>Calculated LEC and AC50 from dose-response curve</vt:lpstr>
      <vt:lpstr>Data are standardized and stored in EPA internal database - ToxCastDB</vt:lpstr>
      <vt:lpstr>PRELIMINARY results</vt:lpstr>
      <vt:lpstr>Summary of strengths in data set </vt:lpstr>
      <vt:lpstr>Summary of challenges</vt:lpstr>
      <vt:lpstr>Summary of preliminary results</vt:lpstr>
      <vt:lpstr>Acknowledgments </vt:lpstr>
    </vt:vector>
  </TitlesOfParts>
  <Company>Design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McClure</dc:creator>
  <cp:lastModifiedBy>Karen McClure</cp:lastModifiedBy>
  <cp:revision>451</cp:revision>
  <cp:lastPrinted>2006-09-22T17:41:18Z</cp:lastPrinted>
  <dcterms:modified xsi:type="dcterms:W3CDTF">2012-12-12T17:19:49Z</dcterms:modified>
</cp:coreProperties>
</file>