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81" r:id="rId3"/>
    <p:sldId id="282" r:id="rId4"/>
    <p:sldId id="283" r:id="rId5"/>
    <p:sldId id="284" r:id="rId6"/>
    <p:sldId id="285" r:id="rId7"/>
    <p:sldId id="286" r:id="rId8"/>
    <p:sldId id="269" r:id="rId9"/>
    <p:sldId id="270" r:id="rId10"/>
    <p:sldId id="271" r:id="rId11"/>
    <p:sldId id="274" r:id="rId12"/>
    <p:sldId id="276" r:id="rId13"/>
    <p:sldId id="275" r:id="rId14"/>
    <p:sldId id="273" r:id="rId15"/>
    <p:sldId id="272" r:id="rId16"/>
    <p:sldId id="277" r:id="rId17"/>
    <p:sldId id="287" r:id="rId18"/>
    <p:sldId id="288" r:id="rId19"/>
    <p:sldId id="266" r:id="rId20"/>
    <p:sldId id="267" r:id="rId21"/>
    <p:sldId id="268" r:id="rId22"/>
    <p:sldId id="289" r:id="rId23"/>
    <p:sldId id="290" r:id="rId24"/>
    <p:sldId id="292" r:id="rId25"/>
    <p:sldId id="265" r:id="rId26"/>
    <p:sldId id="264" r:id="rId27"/>
    <p:sldId id="291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11" autoAdjust="0"/>
  </p:normalViewPr>
  <p:slideViewPr>
    <p:cSldViewPr>
      <p:cViewPr>
        <p:scale>
          <a:sx n="80" d="100"/>
          <a:sy n="80" d="100"/>
        </p:scale>
        <p:origin x="-17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ERC%20Annual%20Review\ERC%202014\PCP%20D=1E-2%20vs%20SSP%202E-5%2012000%20reaction%20venting%20pic%20ver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79830512463093E-2"/>
          <c:y val="5.27491865231281E-2"/>
          <c:w val="0.90854019792002638"/>
          <c:h val="0.78520845252208782"/>
        </c:manualLayout>
      </c:layout>
      <c:barChart>
        <c:barDir val="col"/>
        <c:grouping val="clustered"/>
        <c:varyColors val="0"/>
        <c:ser>
          <c:idx val="1"/>
          <c:order val="0"/>
          <c:tx>
            <c:v>Point A</c:v>
          </c:tx>
          <c:spPr>
            <a:solidFill>
              <a:srgbClr val="339966"/>
            </a:solidFill>
            <a:ln w="38100">
              <a:noFill/>
              <a:prstDash val="dash"/>
            </a:ln>
          </c:spPr>
          <c:invertIfNegative val="0"/>
          <c:cat>
            <c:numRef>
              <c:f>'Gas,Time redn'!$AN$6:$AN$10</c:f>
              <c:numCache>
                <c:formatCode>0.00E+00</c:formatCode>
                <c:ptCount val="5"/>
                <c:pt idx="0">
                  <c:v>5663969547788679</c:v>
                </c:pt>
                <c:pt idx="1">
                  <c:v>4719410178419973</c:v>
                </c:pt>
                <c:pt idx="2">
                  <c:v>3461142386687108</c:v>
                </c:pt>
                <c:pt idx="3">
                  <c:v>2202642894133709.5</c:v>
                </c:pt>
                <c:pt idx="4" formatCode="General">
                  <c:v>1189543153479490.7</c:v>
                </c:pt>
              </c:numCache>
            </c:numRef>
          </c:cat>
          <c:val>
            <c:numRef>
              <c:f>'Gas,Time redn'!$AO$6:$AO$10</c:f>
              <c:numCache>
                <c:formatCode>General</c:formatCode>
                <c:ptCount val="5"/>
                <c:pt idx="0">
                  <c:v>4.2941176470588234</c:v>
                </c:pt>
                <c:pt idx="1">
                  <c:v>3.6714285714285713</c:v>
                </c:pt>
                <c:pt idx="2">
                  <c:v>3.7477295660948537</c:v>
                </c:pt>
                <c:pt idx="3">
                  <c:v>3.8367023384859293</c:v>
                </c:pt>
                <c:pt idx="4">
                  <c:v>4.0946674655482322</c:v>
                </c:pt>
              </c:numCache>
            </c:numRef>
          </c:val>
        </c:ser>
        <c:ser>
          <c:idx val="2"/>
          <c:order val="1"/>
          <c:tx>
            <c:v>Point B</c:v>
          </c:tx>
          <c:spPr>
            <a:pattFill prst="dk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8100">
              <a:noFill/>
            </a:ln>
          </c:spPr>
          <c:invertIfNegative val="0"/>
          <c:cat>
            <c:numRef>
              <c:f>'Gas,Time redn'!$AN$6:$AN$10</c:f>
              <c:numCache>
                <c:formatCode>0.00E+00</c:formatCode>
                <c:ptCount val="5"/>
                <c:pt idx="0">
                  <c:v>5663969547788679</c:v>
                </c:pt>
                <c:pt idx="1">
                  <c:v>4719410178419973</c:v>
                </c:pt>
                <c:pt idx="2">
                  <c:v>3461142386687108</c:v>
                </c:pt>
                <c:pt idx="3">
                  <c:v>2202642894133709.5</c:v>
                </c:pt>
                <c:pt idx="4" formatCode="General">
                  <c:v>1189543153479490.7</c:v>
                </c:pt>
              </c:numCache>
            </c:numRef>
          </c:cat>
          <c:val>
            <c:numRef>
              <c:f>'Gas,Time redn'!$AA$6:$AA$10</c:f>
              <c:numCache>
                <c:formatCode>General</c:formatCode>
                <c:ptCount val="5"/>
                <c:pt idx="0">
                  <c:v>6.1538461538461542</c:v>
                </c:pt>
                <c:pt idx="1">
                  <c:v>4.5750000000000002</c:v>
                </c:pt>
                <c:pt idx="2">
                  <c:v>5.4417344173441737</c:v>
                </c:pt>
                <c:pt idx="3">
                  <c:v>5.800655976676385</c:v>
                </c:pt>
                <c:pt idx="4">
                  <c:v>6.2224885160774912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16544"/>
        <c:axId val="29518464"/>
      </c:barChart>
      <c:catAx>
        <c:axId val="29516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Surface </a:t>
                </a:r>
                <a:r>
                  <a:rPr lang="en-US" sz="1800" dirty="0" smtClean="0"/>
                  <a:t>Concentration (</a:t>
                </a:r>
                <a:r>
                  <a:rPr lang="en-US" sz="1800" dirty="0"/>
                  <a:t>molecules/cm^2)</a:t>
                </a:r>
              </a:p>
            </c:rich>
          </c:tx>
          <c:layout>
            <c:manualLayout>
              <c:xMode val="edge"/>
              <c:yMode val="edge"/>
              <c:x val="0.26391903886925794"/>
              <c:y val="0.91191781760646251"/>
            </c:manualLayout>
          </c:layout>
          <c:overlay val="0"/>
        </c:title>
        <c:numFmt formatCode="0.00E+0" sourceLinked="0"/>
        <c:majorTickMark val="in"/>
        <c:minorTickMark val="none"/>
        <c:tickLblPos val="nextTo"/>
        <c:spPr>
          <a:noFill/>
        </c:spPr>
        <c:crossAx val="29518464"/>
        <c:crosses val="autoZero"/>
        <c:auto val="0"/>
        <c:lblAlgn val="ctr"/>
        <c:lblOffset val="100"/>
        <c:tickLblSkip val="1"/>
        <c:noMultiLvlLbl val="1"/>
      </c:catAx>
      <c:valAx>
        <c:axId val="29518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 smtClean="0"/>
                  <a:t>Ratio of SSP to PCP  </a:t>
                </a:r>
                <a:r>
                  <a:rPr lang="en-US" sz="1800" baseline="0" dirty="0"/>
                  <a:t>Purge </a:t>
                </a:r>
                <a:r>
                  <a:rPr lang="en-US" sz="1800" baseline="0" dirty="0" smtClean="0"/>
                  <a:t>Times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2.1668409893992927E-3"/>
              <c:y val="0.147786615787998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29516544"/>
        <c:crosses val="autoZero"/>
        <c:crossBetween val="between"/>
      </c:valAx>
      <c:spPr>
        <a:ln w="25400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5663947308072621"/>
          <c:y val="6.6628119403286917E-2"/>
          <c:w val="0.36530961744413054"/>
          <c:h val="4.7575297504721489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A9C2-C70E-4C6F-A466-0E49C41FBABD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FF316-47E6-43E1-8D5A-39D439BF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3797" indent="-270691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2764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5869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8975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2081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5186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8292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81397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37259E7-48E6-46FA-AFCF-54F2B113FC26}" type="slidenum">
              <a:rPr lang="en-US" sz="1200" b="0"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79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FF316-47E6-43E1-8D5A-39D439BF55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5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FF316-47E6-43E1-8D5A-39D439BF5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FF316-47E6-43E1-8D5A-39D439BF55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8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FF316-47E6-43E1-8D5A-39D439BF55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3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FF316-47E6-43E1-8D5A-39D439BF55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9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FF316-47E6-43E1-8D5A-39D439BF55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53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17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3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3797" indent="-270691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2764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5869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8975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2081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5186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8292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81397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DB607AB-72E2-4DD4-ABAA-24DB23000093}" type="slidenum">
              <a:rPr lang="en-US" sz="1200" b="0">
                <a:latin typeface="Times New Roman" pitchFamily="18" charset="0"/>
              </a:rPr>
              <a:pPr eaLnBrk="1" hangingPunct="1"/>
              <a:t>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310253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3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9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0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3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621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0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621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0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85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46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3797" indent="-270691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2764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5869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8975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2081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5186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8292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81397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1C1EB8D-04DD-4A49-B72B-58EC61D0D626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034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3797" indent="-270691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2764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5869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8975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2081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5186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8292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81397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1C1EB8D-04DD-4A49-B72B-58EC61D0D626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03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3797" indent="-270691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2764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5869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8975" indent="-216553" defTabSz="914334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2081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5186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8292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81397" indent="-216553" defTabSz="91433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29B67C-EE19-4951-9C9D-D245553967D6}" type="slidenum">
              <a:rPr lang="en-US" sz="1200" b="0">
                <a:latin typeface="Times New Roman" pitchFamily="18" charset="0"/>
              </a:rPr>
              <a:pPr eaLnBrk="1" hangingPunct="1"/>
              <a:t>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6489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endParaRPr lang="en-US" sz="1100" dirty="0"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5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691" marR="0" indent="-2706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C4E3-38C1-4F33-8A1D-4D65C4C35A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95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FF316-47E6-43E1-8D5A-39D439BF5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7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FF316-47E6-43E1-8D5A-39D439BF55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3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FF316-47E6-43E1-8D5A-39D439BF55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1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57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31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73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9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6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34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86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1107123" y="6316663"/>
            <a:ext cx="7008813" cy="307975"/>
            <a:chOff x="581" y="3979"/>
            <a:chExt cx="4415" cy="194"/>
          </a:xfrm>
        </p:grpSpPr>
        <p:sp>
          <p:nvSpPr>
            <p:cNvPr id="1027" name="Rectangle 14"/>
            <p:cNvSpPr>
              <a:spLocks noChangeArrowheads="1"/>
            </p:cNvSpPr>
            <p:nvPr userDrawn="1"/>
          </p:nvSpPr>
          <p:spPr bwMode="auto">
            <a:xfrm>
              <a:off x="581" y="3979"/>
              <a:ext cx="44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 smtClean="0">
                  <a:solidFill>
                    <a:srgbClr val="333399"/>
                  </a:solidFill>
                  <a:latin typeface="Times New Roman" pitchFamily="18" charset="0"/>
                  <a:ea typeface="ＭＳ Ｐゴシック" pitchFamily="34" charset="-128"/>
                </a:rPr>
                <a:t>SRC </a:t>
              </a:r>
              <a:r>
                <a:rPr lang="en-US" sz="1400" i="1" dirty="0">
                  <a:solidFill>
                    <a:srgbClr val="333399"/>
                  </a:solidFill>
                  <a:latin typeface="Times New Roman" pitchFamily="18" charset="0"/>
                  <a:ea typeface="ＭＳ Ｐゴシック" pitchFamily="34" charset="-128"/>
                </a:rPr>
                <a:t>Engineering Research Center for Environmentally Benign Semiconductor Manufacturing</a:t>
              </a:r>
            </a:p>
          </p:txBody>
        </p:sp>
        <p:sp>
          <p:nvSpPr>
            <p:cNvPr id="1028" name="Rectangle 15"/>
            <p:cNvSpPr>
              <a:spLocks noChangeArrowheads="1"/>
            </p:cNvSpPr>
            <p:nvPr userDrawn="1"/>
          </p:nvSpPr>
          <p:spPr bwMode="auto">
            <a:xfrm>
              <a:off x="604" y="4027"/>
              <a:ext cx="4304" cy="12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66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38375" y="1547813"/>
            <a:ext cx="468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 i="1">
                <a:latin typeface="Times New Roman" pitchFamily="18" charset="0"/>
                <a:ea typeface="SimSun" pitchFamily="2" charset="-122"/>
              </a:rPr>
              <a:t> </a:t>
            </a:r>
            <a:endParaRPr lang="en-US" altLang="zh-CN" sz="1600" i="1">
              <a:solidFill>
                <a:srgbClr val="000099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7515" y="2362200"/>
            <a:ext cx="826897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69913" indent="-11271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zh-CN" sz="18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Co- PIs:</a:t>
            </a:r>
          </a:p>
          <a:p>
            <a:pPr lvl="1">
              <a:buFontTx/>
              <a:buChar char="•"/>
            </a:pPr>
            <a:r>
              <a:rPr lang="en-US" altLang="zh-CN" sz="1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Farhang</a:t>
            </a:r>
            <a:r>
              <a:rPr lang="en-US" altLang="zh-CN" sz="1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Shadman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Chem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 and Environ </a:t>
            </a:r>
            <a:r>
              <a:rPr lang="en-US" altLang="zh-CN" sz="18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Eng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UA</a:t>
            </a:r>
            <a:r>
              <a:rPr lang="en-US" altLang="zh-CN" sz="1800" u="sng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lvl="1">
              <a:buFontTx/>
              <a:buChar char="•"/>
            </a:pPr>
            <a:r>
              <a:rPr lang="en-US" altLang="zh-CN" sz="1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Carl </a:t>
            </a:r>
            <a:r>
              <a:rPr lang="en-US" altLang="zh-CN" sz="1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Geisert</a:t>
            </a:r>
            <a:r>
              <a:rPr lang="en-US" altLang="zh-CN" sz="1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, Sr. Principal Engineer, Intel</a:t>
            </a:r>
          </a:p>
          <a:p>
            <a:pPr lvl="1"/>
            <a:endParaRPr lang="en-US" altLang="zh-CN" sz="1800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endParaRPr lang="en-US" altLang="zh-CN" sz="1800" u="sng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u="sng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Graduate </a:t>
            </a:r>
            <a:r>
              <a:rPr lang="en-US" altLang="zh-CN" sz="1800" u="sng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Students:</a:t>
            </a:r>
          </a:p>
          <a:p>
            <a:pPr lvl="1">
              <a:buFontTx/>
              <a:buChar char="•"/>
            </a:pPr>
            <a:r>
              <a:rPr lang="en-US" altLang="zh-CN" sz="18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Jivaan Kishore: </a:t>
            </a:r>
            <a:r>
              <a:rPr lang="en-US" altLang="zh-CN" sz="1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Ph.D. student, </a:t>
            </a:r>
            <a:r>
              <a:rPr lang="en-US" altLang="zh-CN" sz="18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Chem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Eng</a:t>
            </a:r>
            <a:r>
              <a:rPr lang="en-US" altLang="zh-CN" sz="1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, UA</a:t>
            </a:r>
          </a:p>
          <a:p>
            <a:pPr marL="457200" lvl="1" indent="0"/>
            <a:endParaRPr lang="en-US" altLang="zh-CN" sz="1800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endParaRPr lang="en-US" altLang="zh-CN" sz="1800" u="sng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u="sng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Undergraduate </a:t>
            </a:r>
            <a:r>
              <a:rPr lang="en-US" altLang="zh-CN" sz="1800" u="sng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Students:</a:t>
            </a:r>
          </a:p>
          <a:p>
            <a:pPr lvl="1">
              <a:buFontTx/>
              <a:buChar char="•"/>
            </a:pPr>
            <a:r>
              <a:rPr lang="en-US" altLang="zh-CN" sz="1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Andrew Jimenez, </a:t>
            </a:r>
            <a:r>
              <a:rPr lang="en-US" altLang="zh-CN" sz="1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Chem</a:t>
            </a:r>
            <a:r>
              <a:rPr lang="en-US" altLang="zh-CN" sz="1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 and Environ </a:t>
            </a:r>
            <a:r>
              <a:rPr lang="en-US" altLang="zh-CN" sz="1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Eng</a:t>
            </a:r>
            <a:r>
              <a:rPr lang="en-US" altLang="zh-CN" sz="1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anose="02020603050405020304" pitchFamily="18" charset="0"/>
              </a:rPr>
              <a:t>, UA</a:t>
            </a:r>
          </a:p>
          <a:p>
            <a:endParaRPr lang="en-US" altLang="zh-CN" sz="1800" u="sng" dirty="0" smtClean="0">
              <a:solidFill>
                <a:srgbClr val="00206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0" y="211015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</a:rPr>
              <a:t>Application of PCP in Drying </a:t>
            </a:r>
            <a:r>
              <a:rPr lang="en-US" altLang="zh-CN" sz="32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 sz="32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</a:rPr>
              <a:t>own UHP Gas Distribution Systems and Tools</a:t>
            </a:r>
          </a:p>
          <a:p>
            <a:pPr algn="ctr" eaLnBrk="1" hangingPunct="1">
              <a:defRPr/>
            </a:pPr>
            <a:endParaRPr lang="en-US" altLang="zh-CN" sz="2000" i="1" u="sng" dirty="0" smtClean="0">
              <a:solidFill>
                <a:srgbClr val="800000"/>
              </a:solidFill>
              <a:latin typeface="Times New Roman" pitchFamily="18" charset="0"/>
              <a:ea typeface="宋体" pitchFamily="2" charset="-122"/>
            </a:endParaRPr>
          </a:p>
          <a:p>
            <a:pPr algn="ctr" eaLnBrk="1" hangingPunct="1">
              <a:defRPr/>
            </a:pPr>
            <a:r>
              <a:rPr lang="en-US" altLang="zh-CN" sz="2000" i="1" u="sng" dirty="0" smtClean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</a:rPr>
              <a:t>Customized Project, Sponsored by Intel</a:t>
            </a:r>
          </a:p>
        </p:txBody>
      </p:sp>
    </p:spTree>
    <p:extLst>
      <p:ext uri="{BB962C8B-B14F-4D97-AF65-F5344CB8AC3E}">
        <p14:creationId xmlns:p14="http://schemas.microsoft.com/office/powerpoint/2010/main" val="3229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6"/>
    </mc:Choice>
    <mc:Fallback xmlns="">
      <p:transition spd="slow" advTm="197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50292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10" y="213087"/>
            <a:ext cx="8808889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Dry Down Comparison of Varying Lateral </a:t>
            </a:r>
            <a:r>
              <a:rPr lang="en-US" altLang="zh-CN" sz="3200" b="1" u="sng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Lenghts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75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9387"/>
            <a:ext cx="8610600" cy="561621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11" y="213087"/>
            <a:ext cx="85999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Purge Gas Saving with PCP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1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8" y="990601"/>
            <a:ext cx="8671692" cy="5715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13087"/>
            <a:ext cx="85999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Purging of Multiple Dead Volumes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5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0"/>
            <a:ext cx="8648700" cy="54864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13087"/>
            <a:ext cx="85999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Purge Gas Savings with System Complexity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8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13087"/>
            <a:ext cx="85999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Effect of Holding Times on Purge Rate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4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447800"/>
            <a:ext cx="8564563" cy="52578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213087"/>
            <a:ext cx="85999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Effect of Operating Pressure Range on Cyclic Purge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99" y="571386"/>
            <a:ext cx="8229600" cy="163955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Pressure Cyclic Purge (PCP)</a:t>
            </a:r>
            <a:b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Purging Tool Chambers</a:t>
            </a:r>
            <a:endParaRPr lang="en-US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092" y="4657174"/>
            <a:ext cx="7560860" cy="1200329"/>
          </a:xfrm>
          <a:prstGeom prst="rect">
            <a:avLst/>
          </a:prstGeom>
          <a:solidFill>
            <a:srgbClr val="33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Gas Usage + Lower Down Time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 Gain +  Lower Cost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368" y="2663588"/>
            <a:ext cx="756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Purging tool chambers (outgassing and removal of adsorbed impurities such as moisture) is a major user of expensive UHP gases and other resources.</a:t>
            </a:r>
          </a:p>
        </p:txBody>
      </p:sp>
    </p:spTree>
    <p:extLst>
      <p:ext uri="{BB962C8B-B14F-4D97-AF65-F5344CB8AC3E}">
        <p14:creationId xmlns:p14="http://schemas.microsoft.com/office/powerpoint/2010/main" val="31257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5466" y="1951629"/>
            <a:ext cx="5922813" cy="4558353"/>
            <a:chOff x="358296" y="3471675"/>
            <a:chExt cx="4928341" cy="303830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96" y="3471675"/>
              <a:ext cx="4928341" cy="30383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969845" y="5802447"/>
              <a:ext cx="11746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Point A</a:t>
              </a:r>
              <a:endParaRPr 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34671" y="5431583"/>
              <a:ext cx="8490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Point B</a:t>
              </a:r>
              <a:endParaRPr lang="en-US" sz="1100" dirty="0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329730" y="160637"/>
            <a:ext cx="8229600" cy="71669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u="sng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Conventional Steady State Purge (SSP)</a:t>
            </a:r>
            <a:endParaRPr lang="en-US" sz="3200" b="1" u="sng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97" y="5243986"/>
            <a:ext cx="935438" cy="2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5718" y="877329"/>
            <a:ext cx="216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SSP Flow Pattern</a:t>
            </a:r>
            <a:endParaRPr lang="en-US" u="sng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89139" y="686574"/>
            <a:ext cx="4105036" cy="5577129"/>
            <a:chOff x="4801457" y="686574"/>
            <a:chExt cx="4105036" cy="5577129"/>
          </a:xfrm>
        </p:grpSpPr>
        <p:pic>
          <p:nvPicPr>
            <p:cNvPr id="25" name="Picture 3" descr="D:\Research\ERC Annual Review\ERC 2014\1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457" y="686574"/>
              <a:ext cx="4105036" cy="2960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6248344" y="1015721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817399" y="2130021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5291" y="908106"/>
              <a:ext cx="917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Point B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84920" y="1850139"/>
              <a:ext cx="1174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Point A</a:t>
              </a:r>
              <a:endParaRPr lang="en-US" sz="1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44666" y="3572295"/>
              <a:ext cx="3753450" cy="2691408"/>
              <a:chOff x="5962135" y="1518642"/>
              <a:chExt cx="2286000" cy="194248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9631" y="2725163"/>
                <a:ext cx="569719" cy="15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8" descr="D:\Research\ERC Annual Review\ERC 2014\1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2135" y="1518642"/>
                <a:ext cx="2286000" cy="1942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6712" y="1640702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619" y="4422571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354" y="5257359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21391" y="3504726"/>
              <a:ext cx="187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Darker regions: High concentration</a:t>
              </a:r>
              <a:endParaRPr lang="en-US" sz="1400" dirty="0"/>
            </a:p>
          </p:txBody>
        </p:sp>
        <p:cxnSp>
          <p:nvCxnSpPr>
            <p:cNvPr id="7" name="Straight Arrow Connector 6"/>
            <p:cNvCxnSpPr>
              <a:stCxn id="2" idx="1"/>
            </p:cNvCxnSpPr>
            <p:nvPr/>
          </p:nvCxnSpPr>
          <p:spPr bwMode="auto">
            <a:xfrm flipH="1">
              <a:off x="6598822" y="3766336"/>
              <a:ext cx="32256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7204841" y="3373822"/>
              <a:ext cx="141890" cy="1309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495" y="2492825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42127" y="1329622"/>
            <a:ext cx="3156092" cy="2357939"/>
            <a:chOff x="1842127" y="1329622"/>
            <a:chExt cx="3156092" cy="2357939"/>
          </a:xfrm>
        </p:grpSpPr>
        <p:pic>
          <p:nvPicPr>
            <p:cNvPr id="14" name="Picture 2" descr="C:\Users\Shadman\AppData\Local\Microsoft\Windows\Temporary Internet Files\Content.Outlook\UAO0PSEG\SSP velocity arrow (2)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067" y="1329622"/>
              <a:ext cx="2836319" cy="235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127" y="2812135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294" y="1995544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61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30" y="160637"/>
            <a:ext cx="8229600" cy="71669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Conventional Steady State Purge (SSP)</a:t>
            </a:r>
            <a:endParaRPr lang="en-US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D:\Research\ERC Annual Review\ERC 2014\SSP Free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736976"/>
            <a:ext cx="7543800" cy="5341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30" y="160637"/>
            <a:ext cx="8229600" cy="71669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Conventional Steady State Purge (SSP)</a:t>
            </a:r>
            <a:endParaRPr lang="en-US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1896" y="763802"/>
            <a:ext cx="7361351" cy="5582406"/>
            <a:chOff x="882883" y="765702"/>
            <a:chExt cx="7183929" cy="5387946"/>
          </a:xfrm>
        </p:grpSpPr>
        <p:pic>
          <p:nvPicPr>
            <p:cNvPr id="2050" name="Picture 2" descr="D:\Research\ERC Annual Review\ERC 2014\Animations, Images\SSP Cg dirty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83" y="765702"/>
              <a:ext cx="7183929" cy="5387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1" y="2688934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154" y="4027442"/>
              <a:ext cx="776615" cy="204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6715685" y="3645854"/>
              <a:ext cx="1351127" cy="2442952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6988640" y="3568859"/>
              <a:ext cx="17742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6988640" y="3596155"/>
              <a:ext cx="177421" cy="199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0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00548" y="34297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Objective</a:t>
            </a:r>
            <a:endParaRPr lang="en-US" altLang="zh-CN" sz="3200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564338" y="4305677"/>
            <a:ext cx="7939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Contamination 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of gas distribution systems during operation or at start-up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results in wasting of expensive UHP gases and valuable tool operation time.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47682" y="3581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Motivation and ESH </a:t>
            </a:r>
            <a:r>
              <a:rPr lang="en-US" altLang="zh-CN" sz="320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Impact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425339" y="1086170"/>
            <a:ext cx="81112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Develop techniques for reducing UHP gas usage in fabs:</a:t>
            </a:r>
          </a:p>
          <a:p>
            <a:pPr marL="800100" lvl="1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Novel purge methods to remove contaminants during steady operation, start-ups, or recovery from system upsets.</a:t>
            </a:r>
          </a:p>
        </p:txBody>
      </p:sp>
    </p:spTree>
    <p:extLst>
      <p:ext uri="{BB962C8B-B14F-4D97-AF65-F5344CB8AC3E}">
        <p14:creationId xmlns:p14="http://schemas.microsoft.com/office/powerpoint/2010/main" val="35019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55"/>
    </mc:Choice>
    <mc:Fallback xmlns="">
      <p:transition spd="slow" advTm="4775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Research\ERC Annual Review\ERC 2014\SSP freeze 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3" y="761821"/>
            <a:ext cx="7234754" cy="5517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30" y="160637"/>
            <a:ext cx="8229600" cy="71669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Conventional Steady State Purge (SSP)</a:t>
            </a:r>
            <a:endParaRPr lang="en-US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0" y="160637"/>
            <a:ext cx="8229600" cy="71669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Pressure Cyclic Purge (PCP) </a:t>
            </a:r>
            <a:endParaRPr lang="en-US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2030" y="4705425"/>
            <a:ext cx="3182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66"/>
                </a:solidFill>
                <a:cs typeface="Arial" panose="020B0604020202020204" pitchFamily="34" charset="0"/>
              </a:rPr>
              <a:t>Velocity </a:t>
            </a:r>
            <a:r>
              <a:rPr 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vectors</a:t>
            </a:r>
            <a:r>
              <a:rPr lang="en-US" b="1" dirty="0" smtClean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  <a:cs typeface="Arial" panose="020B0604020202020204" pitchFamily="34" charset="0"/>
              </a:rPr>
              <a:t>during PCP depressurization</a:t>
            </a:r>
            <a:endParaRPr lang="en-US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703511" y="1678562"/>
            <a:ext cx="2449121" cy="13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689863" y="4137474"/>
            <a:ext cx="13709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16656" y="777912"/>
            <a:ext cx="5383391" cy="5580557"/>
            <a:chOff x="116656" y="777912"/>
            <a:chExt cx="5383391" cy="558055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39" y="777912"/>
              <a:ext cx="5354608" cy="457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16656" y="1493792"/>
              <a:ext cx="1174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high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2830" y="3905708"/>
              <a:ext cx="1174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low</a:t>
              </a:r>
              <a:endParaRPr lang="en-US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2168317" y="1214651"/>
              <a:ext cx="24714" cy="467727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3560843" y="1214651"/>
              <a:ext cx="24714" cy="466363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4035977" y="1214651"/>
              <a:ext cx="392" cy="407692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2323299" y="1214651"/>
              <a:ext cx="12357" cy="4138471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1771606" y="5896804"/>
              <a:ext cx="86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 open</a:t>
              </a:r>
            </a:p>
            <a:p>
              <a:r>
                <a:rPr lang="en-US" sz="1200" dirty="0" smtClean="0"/>
                <a:t>B closed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83503" y="5314239"/>
              <a:ext cx="86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 closed</a:t>
              </a:r>
            </a:p>
            <a:p>
              <a:r>
                <a:rPr lang="en-US" sz="1200" dirty="0" smtClean="0"/>
                <a:t>B closed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4028" y="5876449"/>
              <a:ext cx="86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 closed</a:t>
              </a:r>
            </a:p>
            <a:p>
              <a:r>
                <a:rPr lang="en-US" sz="1200" dirty="0" smtClean="0"/>
                <a:t>B open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25030" y="5277599"/>
              <a:ext cx="86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 closed</a:t>
              </a:r>
            </a:p>
            <a:p>
              <a:r>
                <a:rPr lang="en-US" sz="1200" dirty="0" smtClean="0"/>
                <a:t>B closed</a:t>
              </a:r>
              <a:endParaRPr lang="en-US" sz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00871" y="821275"/>
            <a:ext cx="4343983" cy="3831304"/>
            <a:chOff x="5096656" y="1637908"/>
            <a:chExt cx="4343983" cy="3831304"/>
          </a:xfrm>
        </p:grpSpPr>
        <p:pic>
          <p:nvPicPr>
            <p:cNvPr id="1026" name="Picture 2" descr="D:\Research\ERC Annual Review\ERC 2014\Depressurization static u pi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474" y="2224482"/>
              <a:ext cx="3471862" cy="3244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031" y="4265529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083" y="3148778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H="1">
              <a:off x="6458939" y="2238244"/>
              <a:ext cx="1074625" cy="2627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6453257" y="1637908"/>
              <a:ext cx="29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66"/>
                  </a:solidFill>
                  <a:cs typeface="Arial" panose="020B0604020202020204" pitchFamily="34" charset="0"/>
                </a:rPr>
                <a:t>PCP-induced</a:t>
              </a:r>
            </a:p>
            <a:p>
              <a:pPr algn="ctr"/>
              <a:r>
                <a:rPr lang="en-US" dirty="0" smtClean="0">
                  <a:solidFill>
                    <a:srgbClr val="000066"/>
                  </a:solidFill>
                  <a:cs typeface="Arial" panose="020B0604020202020204" pitchFamily="34" charset="0"/>
                </a:rPr>
                <a:t>convection in dead spaces</a:t>
              </a:r>
              <a:endParaRPr lang="en-US" dirty="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65966" y="2791591"/>
              <a:ext cx="1174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Valve B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6656" y="3860495"/>
              <a:ext cx="1174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Valve A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24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56032"/>
            <a:ext cx="8161325" cy="687629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Overall Chamber Cleaning Profiles</a:t>
            </a:r>
            <a:endParaRPr lang="en-US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2199" y="736979"/>
            <a:ext cx="8204128" cy="5668963"/>
            <a:chOff x="462199" y="736979"/>
            <a:chExt cx="8204128" cy="56689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99" y="736979"/>
              <a:ext cx="8204128" cy="5668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159423" y="3284016"/>
              <a:ext cx="6591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9"/>
                  </a:solidFill>
                </a:rPr>
                <a:t>PCP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01177" y="2293997"/>
              <a:ext cx="646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9"/>
                  </a:solidFill>
                </a:rPr>
                <a:t>SSP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pic>
          <p:nvPicPr>
            <p:cNvPr id="1028" name="Picture 4" descr="D:\Research\ERC Annual Review\ERC 2014\Animations, Images\Avg surfac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621" y="3284016"/>
              <a:ext cx="1655620" cy="214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324" y="4673354"/>
              <a:ext cx="573087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417" y="3884055"/>
              <a:ext cx="573087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-1479814" y="3246343"/>
              <a:ext cx="42736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Average Surface Concentration (molecules/cm</a:t>
              </a:r>
              <a:r>
                <a:rPr lang="en-US" sz="1400" baseline="30000" dirty="0" smtClean="0"/>
                <a:t>2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18960" y="5957596"/>
              <a:ext cx="10870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Time (min)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39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23082"/>
            <a:ext cx="8682037" cy="599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14" y="61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Surface Cleaning:  PCP vs SSP</a:t>
            </a:r>
            <a:endParaRPr lang="en-US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4789" y="3935930"/>
            <a:ext cx="406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22169" y="3364174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53061" y="4390907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PCP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7284" y="4231979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SSP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1986" y="3854945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58130" y="3887742"/>
            <a:ext cx="406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00341" y="1169516"/>
            <a:ext cx="2522871" cy="1491795"/>
            <a:chOff x="3671292" y="1224108"/>
            <a:chExt cx="2522871" cy="1491795"/>
          </a:xfrm>
        </p:grpSpPr>
        <p:sp>
          <p:nvSpPr>
            <p:cNvPr id="19" name="TextBox 18"/>
            <p:cNvSpPr txBox="1"/>
            <p:nvPr/>
          </p:nvSpPr>
          <p:spPr>
            <a:xfrm>
              <a:off x="5132995" y="144139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88151" y="1256040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B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671292" y="1224108"/>
              <a:ext cx="1978882" cy="1491795"/>
              <a:chOff x="1351172" y="923859"/>
              <a:chExt cx="1978882" cy="1491795"/>
            </a:xfrm>
          </p:grpSpPr>
          <p:pic>
            <p:nvPicPr>
              <p:cNvPr id="20" name="Picture 5" descr="D:\Research\ERC Annual Review\ERC 2014\Animations, Images\Cs Locations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3409" y="933551"/>
                <a:ext cx="1786645" cy="1482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1351172" y="923859"/>
                <a:ext cx="1902053" cy="562931"/>
                <a:chOff x="6664356" y="867208"/>
                <a:chExt cx="2965592" cy="924258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8224564" y="1286137"/>
                  <a:ext cx="1405384" cy="505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P</a:t>
                  </a:r>
                  <a:r>
                    <a:rPr lang="en-US" sz="1400" dirty="0" smtClean="0"/>
                    <a:t>oint A</a:t>
                  </a:r>
                  <a:endParaRPr lang="en-US" sz="14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664356" y="867208"/>
                  <a:ext cx="1560207" cy="505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Point B</a:t>
                  </a:r>
                  <a:endParaRPr lang="en-US" sz="1400" dirty="0"/>
                </a:p>
              </p:txBody>
            </p:sp>
          </p:grp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183" y="2175813"/>
              <a:ext cx="573087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076" y="1632178"/>
              <a:ext cx="573087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 bwMode="auto">
          <a:xfrm flipH="1">
            <a:off x="1536545" y="4828477"/>
            <a:ext cx="44275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935586" y="4880422"/>
            <a:ext cx="2769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1.19E15 molecules/cm</a:t>
            </a:r>
            <a:r>
              <a:rPr lang="en-US" sz="1600" baseline="30000" dirty="0" smtClean="0">
                <a:solidFill>
                  <a:srgbClr val="800000"/>
                </a:solidFill>
              </a:rPr>
              <a:t>2</a:t>
            </a:r>
            <a:endParaRPr lang="en-US" sz="1600" baseline="300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9833" y="5123470"/>
            <a:ext cx="51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(</a:t>
            </a:r>
            <a:r>
              <a:rPr lang="en-US" sz="1600" dirty="0" smtClean="0">
                <a:solidFill>
                  <a:srgbClr val="800000"/>
                </a:solidFill>
              </a:rPr>
              <a:t>Equilibrium gas-phase concentration = 15ppb</a:t>
            </a:r>
            <a:r>
              <a:rPr lang="en-US" sz="1600" dirty="0">
                <a:solidFill>
                  <a:srgbClr val="800000"/>
                </a:solidFill>
              </a:rPr>
              <a:t>)</a:t>
            </a:r>
            <a:endParaRPr lang="en-US" sz="1600" baseline="30000" dirty="0">
              <a:solidFill>
                <a:srgbClr val="800000"/>
              </a:solidFill>
            </a:endParaRPr>
          </a:p>
          <a:p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8960" y="5957596"/>
            <a:ext cx="10870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(min)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66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:\Research\ERC Annual Review\ERC 2014\PCP free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6" y="931748"/>
            <a:ext cx="7895726" cy="542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0" y="160637"/>
            <a:ext cx="8229600" cy="71669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PCP Simulation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631" y="945396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cs typeface="Arial" panose="020B0604020202020204" pitchFamily="34" charset="0"/>
              </a:rPr>
              <a:t>PCP  Concentration Map</a:t>
            </a:r>
            <a:endParaRPr lang="en-US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519556" y="5735785"/>
            <a:ext cx="1187533" cy="51730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0" y="160637"/>
            <a:ext cx="8229600" cy="71669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PCP Simulation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564" y="1421800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cs typeface="Arial" panose="020B0604020202020204" pitchFamily="34" charset="0"/>
              </a:rPr>
              <a:t>PCP  Concentration Map</a:t>
            </a:r>
            <a:endParaRPr lang="en-US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2" y="4311082"/>
            <a:ext cx="670783" cy="1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51" y="2730286"/>
            <a:ext cx="530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17912" y="914503"/>
            <a:ext cx="7304045" cy="5478034"/>
            <a:chOff x="617912" y="882971"/>
            <a:chExt cx="7304045" cy="5478034"/>
          </a:xfrm>
        </p:grpSpPr>
        <p:grpSp>
          <p:nvGrpSpPr>
            <p:cNvPr id="7" name="Group 6"/>
            <p:cNvGrpSpPr/>
            <p:nvPr/>
          </p:nvGrpSpPr>
          <p:grpSpPr>
            <a:xfrm>
              <a:off x="617912" y="882971"/>
              <a:ext cx="7304045" cy="5478034"/>
              <a:chOff x="658855" y="867205"/>
              <a:chExt cx="7304045" cy="5478034"/>
            </a:xfrm>
          </p:grpSpPr>
          <p:pic>
            <p:nvPicPr>
              <p:cNvPr id="2051" name="Picture 3" descr="D:\Research\ERC Annual Review\ERC 2014\PCP pressurization.gif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55" y="867205"/>
                <a:ext cx="7304045" cy="5478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860803" y="5895833"/>
                <a:ext cx="5758361" cy="3461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-1535517" y="3314448"/>
                <a:ext cx="5296639" cy="531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3927836" y="3498863"/>
                <a:ext cx="5296636" cy="16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282" y="2766383"/>
              <a:ext cx="66992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65" y="4303360"/>
              <a:ext cx="832104" cy="218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99791" y="1104635"/>
            <a:ext cx="3657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cs typeface="Arial" panose="020B0604020202020204" pitchFamily="34" charset="0"/>
              </a:rPr>
              <a:t>PCP  Concentration Map</a:t>
            </a:r>
            <a:endParaRPr lang="en-US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8876" y="5424886"/>
            <a:ext cx="326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PRESSURE STAGE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Desoption</a:t>
            </a:r>
            <a:r>
              <a:rPr lang="en-US" dirty="0" smtClean="0">
                <a:solidFill>
                  <a:srgbClr val="FF0000"/>
                </a:solidFill>
              </a:rPr>
              <a:t> from walls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9941" y="5546278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 PRESSURE STAGE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1771" y="5711405"/>
            <a:ext cx="149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VENTING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5298" y="5457281"/>
            <a:ext cx="313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PRESSURE STAGE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DESOPRTION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499697" y="5767317"/>
            <a:ext cx="1422260" cy="51730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99040" y="914503"/>
            <a:ext cx="2917371" cy="50729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fill="remove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" presetID="10" presetClass="entr" presetSubtype="0" fill="hold" grpId="2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1" grpId="0"/>
      <p:bldP spid="21" grpId="1"/>
      <p:bldP spid="21" grpId="2"/>
      <p:bldP spid="22" grpId="0"/>
      <p:bldP spid="22" grpId="1"/>
      <p:bldP spid="22" grpId="2"/>
      <p:bldP spid="22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 noGrp="1"/>
          </p:cNvGraphicFramePr>
          <p:nvPr>
            <p:extLst/>
          </p:nvPr>
        </p:nvGraphicFramePr>
        <p:xfrm>
          <a:off x="165801" y="719244"/>
          <a:ext cx="8843750" cy="573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23"/>
            <a:ext cx="8229600" cy="688404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Purge Time Saving by PCP</a:t>
            </a:r>
            <a:endParaRPr lang="en-US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41" y="656250"/>
            <a:ext cx="59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Target concentration: 1.19E15 molecules/cm</a:t>
            </a:r>
            <a:r>
              <a:rPr lang="en-US" baseline="30000" dirty="0" smtClean="0">
                <a:solidFill>
                  <a:srgbClr val="800000"/>
                </a:solidFill>
              </a:rPr>
              <a:t>2</a:t>
            </a:r>
            <a:endParaRPr lang="en-US" baseline="300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5556" y="1322143"/>
            <a:ext cx="284317" cy="27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219" y="1137311"/>
            <a:ext cx="284317" cy="27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91007" y="1066530"/>
            <a:ext cx="2206432" cy="1512902"/>
            <a:chOff x="2791007" y="1066530"/>
            <a:chExt cx="2206432" cy="1512902"/>
          </a:xfrm>
        </p:grpSpPr>
        <p:grpSp>
          <p:nvGrpSpPr>
            <p:cNvPr id="16" name="Group 15"/>
            <p:cNvGrpSpPr/>
            <p:nvPr/>
          </p:nvGrpSpPr>
          <p:grpSpPr>
            <a:xfrm>
              <a:off x="2791007" y="1066530"/>
              <a:ext cx="1790531" cy="1512902"/>
              <a:chOff x="1393694" y="868897"/>
              <a:chExt cx="1936360" cy="1546757"/>
            </a:xfrm>
          </p:grpSpPr>
          <p:pic>
            <p:nvPicPr>
              <p:cNvPr id="19" name="Picture 5" descr="D:\Research\ERC Annual Review\ERC 2014\Animations, Images\Cs Locations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3409" y="933551"/>
                <a:ext cx="1786645" cy="1482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1393694" y="868897"/>
                <a:ext cx="1859532" cy="617896"/>
                <a:chOff x="6730653" y="776965"/>
                <a:chExt cx="2899295" cy="1014501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8224564" y="1286137"/>
                  <a:ext cx="1405384" cy="505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P</a:t>
                  </a:r>
                  <a:r>
                    <a:rPr lang="en-US" sz="1400" dirty="0" smtClean="0"/>
                    <a:t>oint A</a:t>
                  </a:r>
                  <a:endParaRPr lang="en-US" sz="14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730653" y="776965"/>
                  <a:ext cx="1560207" cy="505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Point B</a:t>
                  </a:r>
                  <a:endParaRPr lang="en-US" sz="1400" dirty="0"/>
                </a:p>
              </p:txBody>
            </p:sp>
          </p:grpSp>
        </p:grp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040" y="2070151"/>
              <a:ext cx="426148" cy="122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380" y="1514394"/>
              <a:ext cx="437059" cy="156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7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58676" y="22810"/>
            <a:ext cx="6332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Summary and Conclusions</a:t>
            </a:r>
            <a:endParaRPr lang="en-US" altLang="zh-CN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2627" y="990601"/>
            <a:ext cx="8058292" cy="3886200"/>
            <a:chOff x="662627" y="2317929"/>
            <a:chExt cx="8058292" cy="3593239"/>
          </a:xfrm>
        </p:grpSpPr>
        <p:sp>
          <p:nvSpPr>
            <p:cNvPr id="7" name="TextBox 6"/>
            <p:cNvSpPr txBox="1"/>
            <p:nvPr/>
          </p:nvSpPr>
          <p:spPr>
            <a:xfrm>
              <a:off x="662627" y="2317929"/>
              <a:ext cx="8058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b="1" kern="0" dirty="0" smtClean="0">
                  <a:solidFill>
                    <a:srgbClr val="2D2D8A">
                      <a:lumMod val="75000"/>
                    </a:srgbClr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A combination of experiments and process modelling was used to study the application of pressure cycling purge of gas distribution lines and system tools</a:t>
              </a:r>
              <a:endParaRPr lang="en-US" b="1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627" y="3180873"/>
              <a:ext cx="7976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b="1" kern="0" dirty="0" smtClean="0">
                  <a:solidFill>
                    <a:srgbClr val="2D2D8A">
                      <a:lumMod val="75000"/>
                    </a:srgbClr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 The basis of the cleaning effect of PCP is identified as the induction of a beneficial </a:t>
              </a:r>
              <a:r>
                <a:rPr lang="en-US" b="1" kern="0" dirty="0">
                  <a:solidFill>
                    <a:srgbClr val="2D2D8A">
                      <a:lumMod val="75000"/>
                    </a:srgbClr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convective flow in regions that do not see flow during conventional SSP purge.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275" y="4163298"/>
              <a:ext cx="79764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b="1" kern="0" dirty="0" smtClean="0">
                  <a:solidFill>
                    <a:srgbClr val="2D2D8A">
                      <a:lumMod val="75000"/>
                    </a:srgbClr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Higher benefit of PCP over conventional SSP is realized with increasing system complexity and system size</a:t>
              </a:r>
              <a:endParaRPr lang="en-US" b="1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6275" y="4987838"/>
              <a:ext cx="79764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b="1" kern="0" dirty="0" smtClean="0">
                  <a:solidFill>
                    <a:srgbClr val="2D2D8A">
                      <a:lumMod val="75000"/>
                    </a:srgbClr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Purge time and purge gas usage required to achieve a certain overall system cleanliness significantly reduces as a more stringent target concentration is desired</a:t>
              </a:r>
              <a:endParaRPr lang="en-US" b="1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1606" y="4867870"/>
            <a:ext cx="797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 process simulator can be used both for design and purging of a new gas distribution networks as well as for the efficient operation and dry-down of </a:t>
            </a:r>
            <a:r>
              <a:rPr lang="en-US" b="1" kern="0" dirty="0" smtClean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existing systems</a:t>
            </a:r>
            <a:r>
              <a:rPr lang="en-US" b="1" kern="0" dirty="0" smtClean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</a:t>
            </a:r>
            <a:endParaRPr lang="en-US" b="1" kern="0" dirty="0">
              <a:solidFill>
                <a:srgbClr val="2D2D8A">
                  <a:lumMod val="75000"/>
                </a:srgb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19"/>
    </mc:Choice>
    <mc:Fallback xmlns="">
      <p:transition spd="slow" advTm="6211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0066" y="928413"/>
            <a:ext cx="831609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algn="just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Continue joint work with Intel; some technology transfer and implementation of results at Intel fabs have already taken place.</a:t>
            </a:r>
          </a:p>
          <a:p>
            <a:pPr lvl="1" algn="just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Process simulator was requested by and sent to AMAT</a:t>
            </a:r>
          </a:p>
          <a:p>
            <a:pPr lvl="1" algn="just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Comprehensive version of purge simulator for distribution systems is available and ongoing work on tool chamber purge will be available by end of Fall 2014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3289" y="170849"/>
            <a:ext cx="72333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Industrial </a:t>
            </a: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Interactions</a:t>
            </a:r>
            <a:endParaRPr lang="en-US" altLang="zh-CN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978" y="3770055"/>
            <a:ext cx="79824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Roy 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Dittler, 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Jivaan Jhothiraman, Carl 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Geisert, Farhang 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Shadman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 “Contamination of Ultra-High-Purity (UHP) Gas Distribution Systems by Back Diffusion of 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Impurities.” </a:t>
            </a:r>
            <a:r>
              <a:rPr lang="en-US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Journal of the IEST</a:t>
            </a:r>
            <a:endParaRPr lang="en-US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Hao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Wang, H. and Shadman, F. “Effect of Particle Size on the Adsorption and Desorption Properties of Oxide Nanoparticles”  </a:t>
            </a:r>
            <a:r>
              <a:rPr lang="en-US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AIChE</a:t>
            </a:r>
            <a:r>
              <a:rPr lang="en-US" sz="2000" b="1" i="1" dirty="0">
                <a:solidFill>
                  <a:srgbClr val="000099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Journal 59(5), 1502 (2013).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009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7455" y="3142043"/>
            <a:ext cx="8474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Publications and Presentations</a:t>
            </a:r>
            <a:endParaRPr lang="en-US" altLang="zh-CN" sz="3200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8"/>
    </mc:Choice>
    <mc:Fallback xmlns="">
      <p:transition spd="slow" advTm="39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57201" y="1575618"/>
            <a:ext cx="819983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algn="just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Carl Geisert (Intel)</a:t>
            </a:r>
          </a:p>
          <a:p>
            <a:pPr lvl="1" algn="just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Gopal Rao (Formerly at Intel and SEMATECH)</a:t>
            </a:r>
          </a:p>
          <a:p>
            <a:pPr lvl="1" algn="just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Roy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Dittler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(Intel)</a:t>
            </a:r>
          </a:p>
          <a:p>
            <a:pPr lvl="1" algn="just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Junpin Yao (Matheson Tri-Gas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)</a:t>
            </a:r>
          </a:p>
          <a:p>
            <a:pPr lvl="1" algn="just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Hao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Wang (ASM)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lvl="1" algn="just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Tiger Optics (major financial support and technical assistance)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03061" y="626976"/>
            <a:ext cx="7439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1694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8"/>
    </mc:Choice>
    <mc:Fallback xmlns="">
      <p:transition spd="slow" advTm="3909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1" descr="Text Box: UHP N2 Main Supply"/>
          <p:cNvSpPr txBox="1">
            <a:spLocks noChangeAspect="1" noChangeArrowheads="1"/>
          </p:cNvSpPr>
          <p:nvPr/>
        </p:nvSpPr>
        <p:spPr bwMode="auto">
          <a:xfrm>
            <a:off x="7612063" y="4065588"/>
            <a:ext cx="1181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zh-CN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363" name="Line 143"/>
          <p:cNvSpPr>
            <a:spLocks noChangeAspect="1" noChangeShapeType="1"/>
          </p:cNvSpPr>
          <p:nvPr/>
        </p:nvSpPr>
        <p:spPr bwMode="auto">
          <a:xfrm rot="10800000">
            <a:off x="8164513" y="4394200"/>
            <a:ext cx="3270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4" name="Group 144"/>
          <p:cNvGrpSpPr>
            <a:grpSpLocks noChangeAspect="1"/>
          </p:cNvGrpSpPr>
          <p:nvPr/>
        </p:nvGrpSpPr>
        <p:grpSpPr bwMode="auto">
          <a:xfrm rot="10800000">
            <a:off x="8083550" y="4614863"/>
            <a:ext cx="174625" cy="509587"/>
            <a:chOff x="2401" y="5770"/>
            <a:chExt cx="315" cy="792"/>
          </a:xfrm>
        </p:grpSpPr>
        <p:sp>
          <p:nvSpPr>
            <p:cNvPr id="15493" name="Rectangle 145"/>
            <p:cNvSpPr>
              <a:spLocks noChangeAspect="1" noChangeArrowheads="1"/>
            </p:cNvSpPr>
            <p:nvPr/>
          </p:nvSpPr>
          <p:spPr bwMode="auto">
            <a:xfrm>
              <a:off x="2401" y="5770"/>
              <a:ext cx="311" cy="78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15494" name="Rectangle 146"/>
            <p:cNvSpPr>
              <a:spLocks noChangeAspect="1" noChangeArrowheads="1"/>
            </p:cNvSpPr>
            <p:nvPr/>
          </p:nvSpPr>
          <p:spPr bwMode="auto">
            <a:xfrm>
              <a:off x="2401" y="5770"/>
              <a:ext cx="315" cy="792"/>
            </a:xfrm>
            <a:prstGeom prst="rect">
              <a:avLst/>
            </a:prstGeom>
            <a:noFill/>
            <a:ln w="5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15365" name="Line 147"/>
          <p:cNvSpPr>
            <a:spLocks noChangeAspect="1" noChangeShapeType="1"/>
          </p:cNvSpPr>
          <p:nvPr/>
        </p:nvSpPr>
        <p:spPr bwMode="auto">
          <a:xfrm rot="10800000">
            <a:off x="7932738" y="5248275"/>
            <a:ext cx="25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148"/>
          <p:cNvSpPr>
            <a:spLocks noChangeAspect="1" noChangeShapeType="1"/>
          </p:cNvSpPr>
          <p:nvPr/>
        </p:nvSpPr>
        <p:spPr bwMode="auto">
          <a:xfrm rot="10800000" flipH="1">
            <a:off x="7927975" y="4394200"/>
            <a:ext cx="0" cy="863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50"/>
          <p:cNvSpPr>
            <a:spLocks noChangeAspect="1" noChangeShapeType="1"/>
          </p:cNvSpPr>
          <p:nvPr/>
        </p:nvSpPr>
        <p:spPr bwMode="auto">
          <a:xfrm rot="10800000">
            <a:off x="747713" y="5248275"/>
            <a:ext cx="6911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151"/>
          <p:cNvSpPr>
            <a:spLocks noChangeAspect="1" noChangeShapeType="1"/>
          </p:cNvSpPr>
          <p:nvPr/>
        </p:nvSpPr>
        <p:spPr bwMode="auto">
          <a:xfrm rot="10800000">
            <a:off x="7650163" y="4403725"/>
            <a:ext cx="2857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52"/>
          <p:cNvSpPr>
            <a:spLocks noChangeAspect="1" noChangeShapeType="1"/>
          </p:cNvSpPr>
          <p:nvPr/>
        </p:nvSpPr>
        <p:spPr bwMode="auto">
          <a:xfrm>
            <a:off x="7650163" y="4398963"/>
            <a:ext cx="0" cy="230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Rectangle 153"/>
          <p:cNvSpPr>
            <a:spLocks noChangeAspect="1" noChangeArrowheads="1"/>
          </p:cNvSpPr>
          <p:nvPr/>
        </p:nvSpPr>
        <p:spPr bwMode="auto">
          <a:xfrm>
            <a:off x="7126288" y="5334000"/>
            <a:ext cx="1384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Multistage Gas </a:t>
            </a:r>
          </a:p>
          <a:p>
            <a:pPr eaLnBrk="0" hangingPunct="0"/>
            <a:r>
              <a:rPr lang="en-US" altLang="zh-CN" sz="1600" dirty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Purifier System</a:t>
            </a:r>
          </a:p>
        </p:txBody>
      </p:sp>
      <p:sp>
        <p:nvSpPr>
          <p:cNvPr id="15371" name="Line 154"/>
          <p:cNvSpPr>
            <a:spLocks noChangeAspect="1" noChangeShapeType="1"/>
          </p:cNvSpPr>
          <p:nvPr/>
        </p:nvSpPr>
        <p:spPr bwMode="auto">
          <a:xfrm rot="10729609" flipV="1">
            <a:off x="8178800" y="5116513"/>
            <a:ext cx="0" cy="1444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55"/>
          <p:cNvSpPr>
            <a:spLocks noChangeAspect="1" noChangeShapeType="1"/>
          </p:cNvSpPr>
          <p:nvPr/>
        </p:nvSpPr>
        <p:spPr bwMode="auto">
          <a:xfrm>
            <a:off x="8170863" y="4384675"/>
            <a:ext cx="0" cy="236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193"/>
          <p:cNvSpPr txBox="1">
            <a:spLocks noChangeAspect="1" noChangeArrowheads="1"/>
          </p:cNvSpPr>
          <p:nvPr/>
        </p:nvSpPr>
        <p:spPr bwMode="auto">
          <a:xfrm>
            <a:off x="1106488" y="3786188"/>
            <a:ext cx="13319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zh-CN" altLang="en-US" sz="1400" dirty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1400" dirty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MFC 2</a:t>
            </a:r>
          </a:p>
        </p:txBody>
      </p:sp>
      <p:grpSp>
        <p:nvGrpSpPr>
          <p:cNvPr id="15374" name="Group 194"/>
          <p:cNvGrpSpPr>
            <a:grpSpLocks noChangeAspect="1"/>
          </p:cNvGrpSpPr>
          <p:nvPr/>
        </p:nvGrpSpPr>
        <p:grpSpPr bwMode="auto">
          <a:xfrm rot="10800000">
            <a:off x="7550150" y="4622800"/>
            <a:ext cx="198438" cy="509588"/>
            <a:chOff x="2401" y="5770"/>
            <a:chExt cx="315" cy="792"/>
          </a:xfrm>
        </p:grpSpPr>
        <p:sp>
          <p:nvSpPr>
            <p:cNvPr id="15491" name="Rectangle 195"/>
            <p:cNvSpPr>
              <a:spLocks noChangeAspect="1" noChangeArrowheads="1"/>
            </p:cNvSpPr>
            <p:nvPr/>
          </p:nvSpPr>
          <p:spPr bwMode="auto">
            <a:xfrm>
              <a:off x="2401" y="5770"/>
              <a:ext cx="311" cy="78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15492" name="Rectangle 196"/>
            <p:cNvSpPr>
              <a:spLocks noChangeAspect="1" noChangeArrowheads="1"/>
            </p:cNvSpPr>
            <p:nvPr/>
          </p:nvSpPr>
          <p:spPr bwMode="auto">
            <a:xfrm>
              <a:off x="2401" y="5770"/>
              <a:ext cx="315" cy="792"/>
            </a:xfrm>
            <a:prstGeom prst="rect">
              <a:avLst/>
            </a:prstGeom>
            <a:noFill/>
            <a:ln w="5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</p:grpSp>
      <p:grpSp>
        <p:nvGrpSpPr>
          <p:cNvPr id="15375" name="Group 198"/>
          <p:cNvGrpSpPr>
            <a:grpSpLocks noChangeAspect="1"/>
          </p:cNvGrpSpPr>
          <p:nvPr/>
        </p:nvGrpSpPr>
        <p:grpSpPr bwMode="auto">
          <a:xfrm flipV="1">
            <a:off x="1035050" y="3663950"/>
            <a:ext cx="212725" cy="528638"/>
            <a:chOff x="9294" y="6235"/>
            <a:chExt cx="387" cy="822"/>
          </a:xfrm>
        </p:grpSpPr>
        <p:sp>
          <p:nvSpPr>
            <p:cNvPr id="15477" name="Rectangle 199"/>
            <p:cNvSpPr>
              <a:spLocks noChangeAspect="1" noChangeArrowheads="1"/>
            </p:cNvSpPr>
            <p:nvPr/>
          </p:nvSpPr>
          <p:spPr bwMode="auto">
            <a:xfrm>
              <a:off x="9337" y="6235"/>
              <a:ext cx="248" cy="315"/>
            </a:xfrm>
            <a:prstGeom prst="rect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15478" name="Rectangle 200"/>
            <p:cNvSpPr>
              <a:spLocks noChangeAspect="1" noChangeArrowheads="1"/>
            </p:cNvSpPr>
            <p:nvPr/>
          </p:nvSpPr>
          <p:spPr bwMode="auto">
            <a:xfrm>
              <a:off x="9487" y="6273"/>
              <a:ext cx="98" cy="240"/>
            </a:xfrm>
            <a:prstGeom prst="rect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  <p:grpSp>
          <p:nvGrpSpPr>
            <p:cNvPr id="15479" name="Group 201"/>
            <p:cNvGrpSpPr>
              <a:grpSpLocks noChangeAspect="1"/>
            </p:cNvGrpSpPr>
            <p:nvPr/>
          </p:nvGrpSpPr>
          <p:grpSpPr bwMode="auto">
            <a:xfrm>
              <a:off x="9341" y="6314"/>
              <a:ext cx="240" cy="158"/>
              <a:chOff x="9341" y="6314"/>
              <a:chExt cx="240" cy="158"/>
            </a:xfrm>
          </p:grpSpPr>
          <p:sp>
            <p:nvSpPr>
              <p:cNvPr id="15489" name="Line 202"/>
              <p:cNvSpPr>
                <a:spLocks noChangeAspect="1" noChangeShapeType="1"/>
              </p:cNvSpPr>
              <p:nvPr/>
            </p:nvSpPr>
            <p:spPr bwMode="auto">
              <a:xfrm flipH="1">
                <a:off x="9416" y="6314"/>
                <a:ext cx="165" cy="10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203"/>
              <p:cNvSpPr>
                <a:spLocks noChangeAspect="1"/>
              </p:cNvSpPr>
              <p:nvPr/>
            </p:nvSpPr>
            <p:spPr bwMode="auto">
              <a:xfrm>
                <a:off x="9341" y="6378"/>
                <a:ext cx="110" cy="94"/>
              </a:xfrm>
              <a:custGeom>
                <a:avLst/>
                <a:gdLst>
                  <a:gd name="T0" fmla="*/ 55 w 110"/>
                  <a:gd name="T1" fmla="*/ 0 h 94"/>
                  <a:gd name="T2" fmla="*/ 0 w 110"/>
                  <a:gd name="T3" fmla="*/ 94 h 94"/>
                  <a:gd name="T4" fmla="*/ 110 w 110"/>
                  <a:gd name="T5" fmla="*/ 82 h 94"/>
                  <a:gd name="T6" fmla="*/ 55 w 11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94"/>
                  <a:gd name="T14" fmla="*/ 110 w 11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94">
                    <a:moveTo>
                      <a:pt x="55" y="0"/>
                    </a:moveTo>
                    <a:lnTo>
                      <a:pt x="0" y="94"/>
                    </a:lnTo>
                    <a:lnTo>
                      <a:pt x="110" y="8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sp>
          <p:nvSpPr>
            <p:cNvPr id="15480" name="Line 204"/>
            <p:cNvSpPr>
              <a:spLocks noChangeAspect="1" noChangeShapeType="1"/>
            </p:cNvSpPr>
            <p:nvPr/>
          </p:nvSpPr>
          <p:spPr bwMode="auto">
            <a:xfrm>
              <a:off x="9581" y="6314"/>
              <a:ext cx="99" cy="1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205"/>
            <p:cNvSpPr>
              <a:spLocks noChangeAspect="1" noChangeShapeType="1"/>
            </p:cNvSpPr>
            <p:nvPr/>
          </p:nvSpPr>
          <p:spPr bwMode="auto">
            <a:xfrm>
              <a:off x="9680" y="6314"/>
              <a:ext cx="1" cy="428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82" name="Group 206"/>
            <p:cNvGrpSpPr>
              <a:grpSpLocks noChangeAspect="1"/>
            </p:cNvGrpSpPr>
            <p:nvPr/>
          </p:nvGrpSpPr>
          <p:grpSpPr bwMode="auto">
            <a:xfrm>
              <a:off x="9388" y="6742"/>
              <a:ext cx="193" cy="311"/>
              <a:chOff x="9388" y="6742"/>
              <a:chExt cx="193" cy="311"/>
            </a:xfrm>
          </p:grpSpPr>
          <p:sp>
            <p:nvSpPr>
              <p:cNvPr id="15487" name="Freeform 207"/>
              <p:cNvSpPr>
                <a:spLocks noChangeAspect="1"/>
              </p:cNvSpPr>
              <p:nvPr/>
            </p:nvSpPr>
            <p:spPr bwMode="auto">
              <a:xfrm>
                <a:off x="9388" y="6899"/>
                <a:ext cx="193" cy="154"/>
              </a:xfrm>
              <a:custGeom>
                <a:avLst/>
                <a:gdLst>
                  <a:gd name="T0" fmla="*/ 99 w 193"/>
                  <a:gd name="T1" fmla="*/ 0 h 154"/>
                  <a:gd name="T2" fmla="*/ 0 w 193"/>
                  <a:gd name="T3" fmla="*/ 154 h 154"/>
                  <a:gd name="T4" fmla="*/ 193 w 193"/>
                  <a:gd name="T5" fmla="*/ 154 h 154"/>
                  <a:gd name="T6" fmla="*/ 99 w 193"/>
                  <a:gd name="T7" fmla="*/ 0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54"/>
                  <a:gd name="T14" fmla="*/ 193 w 193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54">
                    <a:moveTo>
                      <a:pt x="99" y="0"/>
                    </a:moveTo>
                    <a:lnTo>
                      <a:pt x="0" y="154"/>
                    </a:lnTo>
                    <a:lnTo>
                      <a:pt x="193" y="15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5488" name="Freeform 208"/>
              <p:cNvSpPr>
                <a:spLocks noChangeAspect="1"/>
              </p:cNvSpPr>
              <p:nvPr/>
            </p:nvSpPr>
            <p:spPr bwMode="auto">
              <a:xfrm>
                <a:off x="9388" y="6742"/>
                <a:ext cx="193" cy="157"/>
              </a:xfrm>
              <a:custGeom>
                <a:avLst/>
                <a:gdLst>
                  <a:gd name="T0" fmla="*/ 99 w 193"/>
                  <a:gd name="T1" fmla="*/ 157 h 157"/>
                  <a:gd name="T2" fmla="*/ 0 w 193"/>
                  <a:gd name="T3" fmla="*/ 0 h 157"/>
                  <a:gd name="T4" fmla="*/ 193 w 193"/>
                  <a:gd name="T5" fmla="*/ 0 h 157"/>
                  <a:gd name="T6" fmla="*/ 99 w 193"/>
                  <a:gd name="T7" fmla="*/ 157 h 1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57"/>
                  <a:gd name="T14" fmla="*/ 193 w 193"/>
                  <a:gd name="T15" fmla="*/ 157 h 1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57">
                    <a:moveTo>
                      <a:pt x="99" y="157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99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</p:grpSp>
        <p:sp>
          <p:nvSpPr>
            <p:cNvPr id="15483" name="Line 209"/>
            <p:cNvSpPr>
              <a:spLocks noChangeAspect="1" noChangeShapeType="1"/>
            </p:cNvSpPr>
            <p:nvPr/>
          </p:nvSpPr>
          <p:spPr bwMode="auto">
            <a:xfrm>
              <a:off x="9487" y="6550"/>
              <a:ext cx="1" cy="196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84" name="Group 210"/>
            <p:cNvGrpSpPr>
              <a:grpSpLocks noChangeAspect="1"/>
            </p:cNvGrpSpPr>
            <p:nvPr/>
          </p:nvGrpSpPr>
          <p:grpSpPr bwMode="auto">
            <a:xfrm>
              <a:off x="9294" y="6742"/>
              <a:ext cx="386" cy="315"/>
              <a:chOff x="9294" y="6742"/>
              <a:chExt cx="386" cy="315"/>
            </a:xfrm>
          </p:grpSpPr>
          <p:sp>
            <p:nvSpPr>
              <p:cNvPr id="15485" name="Line 211"/>
              <p:cNvSpPr>
                <a:spLocks noChangeAspect="1" noChangeShapeType="1"/>
              </p:cNvSpPr>
              <p:nvPr/>
            </p:nvSpPr>
            <p:spPr bwMode="auto">
              <a:xfrm flipH="1">
                <a:off x="9361" y="6742"/>
                <a:ext cx="319" cy="255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212"/>
              <p:cNvSpPr>
                <a:spLocks noChangeAspect="1"/>
              </p:cNvSpPr>
              <p:nvPr/>
            </p:nvSpPr>
            <p:spPr bwMode="auto">
              <a:xfrm>
                <a:off x="9294" y="6956"/>
                <a:ext cx="110" cy="101"/>
              </a:xfrm>
              <a:custGeom>
                <a:avLst/>
                <a:gdLst>
                  <a:gd name="T0" fmla="*/ 43 w 110"/>
                  <a:gd name="T1" fmla="*/ 0 h 101"/>
                  <a:gd name="T2" fmla="*/ 0 w 110"/>
                  <a:gd name="T3" fmla="*/ 101 h 101"/>
                  <a:gd name="T4" fmla="*/ 110 w 110"/>
                  <a:gd name="T5" fmla="*/ 75 h 101"/>
                  <a:gd name="T6" fmla="*/ 43 w 110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01"/>
                  <a:gd name="T14" fmla="*/ 110 w 110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01">
                    <a:moveTo>
                      <a:pt x="43" y="0"/>
                    </a:moveTo>
                    <a:lnTo>
                      <a:pt x="0" y="101"/>
                    </a:lnTo>
                    <a:lnTo>
                      <a:pt x="110" y="7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</p:grpSp>
      <p:sp>
        <p:nvSpPr>
          <p:cNvPr id="15376" name="Text Box 213"/>
          <p:cNvSpPr txBox="1">
            <a:spLocks noChangeAspect="1" noChangeArrowheads="1"/>
          </p:cNvSpPr>
          <p:nvPr/>
        </p:nvSpPr>
        <p:spPr bwMode="auto">
          <a:xfrm>
            <a:off x="381000" y="3352800"/>
            <a:ext cx="874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zh-CN" sz="140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MFC 3</a:t>
            </a:r>
          </a:p>
        </p:txBody>
      </p:sp>
      <p:grpSp>
        <p:nvGrpSpPr>
          <p:cNvPr id="15377" name="Group 214"/>
          <p:cNvGrpSpPr>
            <a:grpSpLocks noChangeAspect="1"/>
          </p:cNvGrpSpPr>
          <p:nvPr/>
        </p:nvGrpSpPr>
        <p:grpSpPr bwMode="auto">
          <a:xfrm flipV="1">
            <a:off x="242888" y="3375025"/>
            <a:ext cx="212725" cy="528638"/>
            <a:chOff x="9294" y="6235"/>
            <a:chExt cx="387" cy="822"/>
          </a:xfrm>
        </p:grpSpPr>
        <p:sp>
          <p:nvSpPr>
            <p:cNvPr id="15463" name="Rectangle 215"/>
            <p:cNvSpPr>
              <a:spLocks noChangeAspect="1" noChangeArrowheads="1"/>
            </p:cNvSpPr>
            <p:nvPr/>
          </p:nvSpPr>
          <p:spPr bwMode="auto">
            <a:xfrm>
              <a:off x="9337" y="6235"/>
              <a:ext cx="248" cy="315"/>
            </a:xfrm>
            <a:prstGeom prst="rect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15464" name="Rectangle 216"/>
            <p:cNvSpPr>
              <a:spLocks noChangeAspect="1" noChangeArrowheads="1"/>
            </p:cNvSpPr>
            <p:nvPr/>
          </p:nvSpPr>
          <p:spPr bwMode="auto">
            <a:xfrm>
              <a:off x="9487" y="6273"/>
              <a:ext cx="98" cy="240"/>
            </a:xfrm>
            <a:prstGeom prst="rect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  <p:grpSp>
          <p:nvGrpSpPr>
            <p:cNvPr id="15465" name="Group 217"/>
            <p:cNvGrpSpPr>
              <a:grpSpLocks noChangeAspect="1"/>
            </p:cNvGrpSpPr>
            <p:nvPr/>
          </p:nvGrpSpPr>
          <p:grpSpPr bwMode="auto">
            <a:xfrm>
              <a:off x="9341" y="6314"/>
              <a:ext cx="240" cy="158"/>
              <a:chOff x="9341" y="6314"/>
              <a:chExt cx="240" cy="158"/>
            </a:xfrm>
          </p:grpSpPr>
          <p:sp>
            <p:nvSpPr>
              <p:cNvPr id="15475" name="Line 218"/>
              <p:cNvSpPr>
                <a:spLocks noChangeAspect="1" noChangeShapeType="1"/>
              </p:cNvSpPr>
              <p:nvPr/>
            </p:nvSpPr>
            <p:spPr bwMode="auto">
              <a:xfrm flipH="1">
                <a:off x="9416" y="6314"/>
                <a:ext cx="165" cy="10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219"/>
              <p:cNvSpPr>
                <a:spLocks noChangeAspect="1"/>
              </p:cNvSpPr>
              <p:nvPr/>
            </p:nvSpPr>
            <p:spPr bwMode="auto">
              <a:xfrm>
                <a:off x="9341" y="6378"/>
                <a:ext cx="110" cy="94"/>
              </a:xfrm>
              <a:custGeom>
                <a:avLst/>
                <a:gdLst>
                  <a:gd name="T0" fmla="*/ 55 w 110"/>
                  <a:gd name="T1" fmla="*/ 0 h 94"/>
                  <a:gd name="T2" fmla="*/ 0 w 110"/>
                  <a:gd name="T3" fmla="*/ 94 h 94"/>
                  <a:gd name="T4" fmla="*/ 110 w 110"/>
                  <a:gd name="T5" fmla="*/ 82 h 94"/>
                  <a:gd name="T6" fmla="*/ 55 w 11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94"/>
                  <a:gd name="T14" fmla="*/ 110 w 11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94">
                    <a:moveTo>
                      <a:pt x="55" y="0"/>
                    </a:moveTo>
                    <a:lnTo>
                      <a:pt x="0" y="94"/>
                    </a:lnTo>
                    <a:lnTo>
                      <a:pt x="110" y="8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sp>
          <p:nvSpPr>
            <p:cNvPr id="15466" name="Line 220"/>
            <p:cNvSpPr>
              <a:spLocks noChangeAspect="1" noChangeShapeType="1"/>
            </p:cNvSpPr>
            <p:nvPr/>
          </p:nvSpPr>
          <p:spPr bwMode="auto">
            <a:xfrm>
              <a:off x="9581" y="6314"/>
              <a:ext cx="99" cy="1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221"/>
            <p:cNvSpPr>
              <a:spLocks noChangeAspect="1" noChangeShapeType="1"/>
            </p:cNvSpPr>
            <p:nvPr/>
          </p:nvSpPr>
          <p:spPr bwMode="auto">
            <a:xfrm>
              <a:off x="9680" y="6314"/>
              <a:ext cx="1" cy="428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68" name="Group 222"/>
            <p:cNvGrpSpPr>
              <a:grpSpLocks noChangeAspect="1"/>
            </p:cNvGrpSpPr>
            <p:nvPr/>
          </p:nvGrpSpPr>
          <p:grpSpPr bwMode="auto">
            <a:xfrm>
              <a:off x="9388" y="6742"/>
              <a:ext cx="193" cy="311"/>
              <a:chOff x="9388" y="6742"/>
              <a:chExt cx="193" cy="311"/>
            </a:xfrm>
          </p:grpSpPr>
          <p:sp>
            <p:nvSpPr>
              <p:cNvPr id="15473" name="Freeform 223"/>
              <p:cNvSpPr>
                <a:spLocks noChangeAspect="1"/>
              </p:cNvSpPr>
              <p:nvPr/>
            </p:nvSpPr>
            <p:spPr bwMode="auto">
              <a:xfrm>
                <a:off x="9388" y="6899"/>
                <a:ext cx="193" cy="154"/>
              </a:xfrm>
              <a:custGeom>
                <a:avLst/>
                <a:gdLst>
                  <a:gd name="T0" fmla="*/ 99 w 193"/>
                  <a:gd name="T1" fmla="*/ 0 h 154"/>
                  <a:gd name="T2" fmla="*/ 0 w 193"/>
                  <a:gd name="T3" fmla="*/ 154 h 154"/>
                  <a:gd name="T4" fmla="*/ 193 w 193"/>
                  <a:gd name="T5" fmla="*/ 154 h 154"/>
                  <a:gd name="T6" fmla="*/ 99 w 193"/>
                  <a:gd name="T7" fmla="*/ 0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54"/>
                  <a:gd name="T14" fmla="*/ 193 w 193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54">
                    <a:moveTo>
                      <a:pt x="99" y="0"/>
                    </a:moveTo>
                    <a:lnTo>
                      <a:pt x="0" y="154"/>
                    </a:lnTo>
                    <a:lnTo>
                      <a:pt x="193" y="15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5474" name="Freeform 224"/>
              <p:cNvSpPr>
                <a:spLocks noChangeAspect="1"/>
              </p:cNvSpPr>
              <p:nvPr/>
            </p:nvSpPr>
            <p:spPr bwMode="auto">
              <a:xfrm>
                <a:off x="9388" y="6742"/>
                <a:ext cx="193" cy="157"/>
              </a:xfrm>
              <a:custGeom>
                <a:avLst/>
                <a:gdLst>
                  <a:gd name="T0" fmla="*/ 99 w 193"/>
                  <a:gd name="T1" fmla="*/ 157 h 157"/>
                  <a:gd name="T2" fmla="*/ 0 w 193"/>
                  <a:gd name="T3" fmla="*/ 0 h 157"/>
                  <a:gd name="T4" fmla="*/ 193 w 193"/>
                  <a:gd name="T5" fmla="*/ 0 h 157"/>
                  <a:gd name="T6" fmla="*/ 99 w 193"/>
                  <a:gd name="T7" fmla="*/ 157 h 1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57"/>
                  <a:gd name="T14" fmla="*/ 193 w 193"/>
                  <a:gd name="T15" fmla="*/ 157 h 1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57">
                    <a:moveTo>
                      <a:pt x="99" y="157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99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</p:grpSp>
        <p:sp>
          <p:nvSpPr>
            <p:cNvPr id="15469" name="Line 225"/>
            <p:cNvSpPr>
              <a:spLocks noChangeAspect="1" noChangeShapeType="1"/>
            </p:cNvSpPr>
            <p:nvPr/>
          </p:nvSpPr>
          <p:spPr bwMode="auto">
            <a:xfrm>
              <a:off x="9487" y="6550"/>
              <a:ext cx="1" cy="196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70" name="Group 226"/>
            <p:cNvGrpSpPr>
              <a:grpSpLocks noChangeAspect="1"/>
            </p:cNvGrpSpPr>
            <p:nvPr/>
          </p:nvGrpSpPr>
          <p:grpSpPr bwMode="auto">
            <a:xfrm>
              <a:off x="9294" y="6742"/>
              <a:ext cx="386" cy="315"/>
              <a:chOff x="9294" y="6742"/>
              <a:chExt cx="386" cy="315"/>
            </a:xfrm>
          </p:grpSpPr>
          <p:sp>
            <p:nvSpPr>
              <p:cNvPr id="15471" name="Line 227"/>
              <p:cNvSpPr>
                <a:spLocks noChangeAspect="1" noChangeShapeType="1"/>
              </p:cNvSpPr>
              <p:nvPr/>
            </p:nvSpPr>
            <p:spPr bwMode="auto">
              <a:xfrm flipH="1">
                <a:off x="9361" y="6742"/>
                <a:ext cx="319" cy="255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228"/>
              <p:cNvSpPr>
                <a:spLocks noChangeAspect="1"/>
              </p:cNvSpPr>
              <p:nvPr/>
            </p:nvSpPr>
            <p:spPr bwMode="auto">
              <a:xfrm>
                <a:off x="9294" y="6956"/>
                <a:ext cx="110" cy="101"/>
              </a:xfrm>
              <a:custGeom>
                <a:avLst/>
                <a:gdLst>
                  <a:gd name="T0" fmla="*/ 43 w 110"/>
                  <a:gd name="T1" fmla="*/ 0 h 101"/>
                  <a:gd name="T2" fmla="*/ 0 w 110"/>
                  <a:gd name="T3" fmla="*/ 101 h 101"/>
                  <a:gd name="T4" fmla="*/ 110 w 110"/>
                  <a:gd name="T5" fmla="*/ 75 h 101"/>
                  <a:gd name="T6" fmla="*/ 43 w 110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01"/>
                  <a:gd name="T14" fmla="*/ 110 w 110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01">
                    <a:moveTo>
                      <a:pt x="43" y="0"/>
                    </a:moveTo>
                    <a:lnTo>
                      <a:pt x="0" y="101"/>
                    </a:lnTo>
                    <a:lnTo>
                      <a:pt x="110" y="7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</p:grpSp>
      <p:sp>
        <p:nvSpPr>
          <p:cNvPr id="15378" name="Rectangle 232" descr="Blue tissue paper"/>
          <p:cNvSpPr>
            <a:spLocks noChangeAspect="1" noChangeArrowheads="1"/>
          </p:cNvSpPr>
          <p:nvPr/>
        </p:nvSpPr>
        <p:spPr bwMode="auto">
          <a:xfrm>
            <a:off x="6613506" y="2151063"/>
            <a:ext cx="661988" cy="504825"/>
          </a:xfrm>
          <a:prstGeom prst="rect">
            <a:avLst/>
          </a:prstGeom>
          <a:solidFill>
            <a:srgbClr val="969696"/>
          </a:solidFill>
          <a:ln w="5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379" name="Rectangle 233"/>
          <p:cNvSpPr>
            <a:spLocks noChangeAspect="1" noChangeArrowheads="1"/>
          </p:cNvSpPr>
          <p:nvPr/>
        </p:nvSpPr>
        <p:spPr bwMode="auto">
          <a:xfrm>
            <a:off x="8218488" y="2295525"/>
            <a:ext cx="4572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380" name="Rectangle 234"/>
          <p:cNvSpPr>
            <a:spLocks noChangeAspect="1" noChangeArrowheads="1"/>
          </p:cNvSpPr>
          <p:nvPr/>
        </p:nvSpPr>
        <p:spPr bwMode="auto">
          <a:xfrm>
            <a:off x="6683993" y="2289969"/>
            <a:ext cx="5286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APIMS</a:t>
            </a:r>
          </a:p>
        </p:txBody>
      </p:sp>
      <p:sp>
        <p:nvSpPr>
          <p:cNvPr id="15381" name="Line 256"/>
          <p:cNvSpPr>
            <a:spLocks noChangeShapeType="1"/>
          </p:cNvSpPr>
          <p:nvPr/>
        </p:nvSpPr>
        <p:spPr bwMode="auto">
          <a:xfrm>
            <a:off x="6967836" y="179228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57"/>
          <p:cNvSpPr>
            <a:spLocks noChangeShapeType="1"/>
          </p:cNvSpPr>
          <p:nvPr/>
        </p:nvSpPr>
        <p:spPr bwMode="auto">
          <a:xfrm>
            <a:off x="6580188" y="1792288"/>
            <a:ext cx="1943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70"/>
          <p:cNvSpPr>
            <a:spLocks noChangeShapeType="1"/>
          </p:cNvSpPr>
          <p:nvPr/>
        </p:nvSpPr>
        <p:spPr bwMode="auto">
          <a:xfrm>
            <a:off x="7654925" y="5132388"/>
            <a:ext cx="635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Rectangle 232" descr="Blue tissue paper"/>
          <p:cNvSpPr>
            <a:spLocks noChangeAspect="1" noChangeArrowheads="1"/>
          </p:cNvSpPr>
          <p:nvPr/>
        </p:nvSpPr>
        <p:spPr bwMode="auto">
          <a:xfrm>
            <a:off x="7403465" y="2151063"/>
            <a:ext cx="661988" cy="504825"/>
          </a:xfrm>
          <a:prstGeom prst="rect">
            <a:avLst/>
          </a:prstGeom>
          <a:solidFill>
            <a:srgbClr val="969696"/>
          </a:solidFill>
          <a:ln w="5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385" name="Rectangle 234"/>
          <p:cNvSpPr>
            <a:spLocks noChangeAspect="1" noChangeArrowheads="1"/>
          </p:cNvSpPr>
          <p:nvPr/>
        </p:nvSpPr>
        <p:spPr bwMode="auto">
          <a:xfrm>
            <a:off x="7486015" y="2289969"/>
            <a:ext cx="4508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CRDS</a:t>
            </a:r>
          </a:p>
        </p:txBody>
      </p:sp>
      <p:sp>
        <p:nvSpPr>
          <p:cNvPr id="15386" name="Rectangle 153"/>
          <p:cNvSpPr>
            <a:spLocks noChangeAspect="1" noChangeArrowheads="1"/>
          </p:cNvSpPr>
          <p:nvPr/>
        </p:nvSpPr>
        <p:spPr bwMode="auto">
          <a:xfrm>
            <a:off x="7488238" y="4049713"/>
            <a:ext cx="109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Houseline N</a:t>
            </a:r>
            <a:r>
              <a:rPr lang="en-US" altLang="zh-CN" sz="1600" baseline="-2500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2</a:t>
            </a:r>
          </a:p>
        </p:txBody>
      </p:sp>
      <p:sp>
        <p:nvSpPr>
          <p:cNvPr id="15387" name="Line 256"/>
          <p:cNvSpPr>
            <a:spLocks noChangeShapeType="1"/>
          </p:cNvSpPr>
          <p:nvPr/>
        </p:nvSpPr>
        <p:spPr bwMode="auto">
          <a:xfrm>
            <a:off x="7732395" y="179228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Rectangle 241" descr="Newsprint"/>
          <p:cNvSpPr>
            <a:spLocks noChangeArrowheads="1"/>
          </p:cNvSpPr>
          <p:nvPr/>
        </p:nvSpPr>
        <p:spPr bwMode="auto">
          <a:xfrm>
            <a:off x="1276350" y="3232150"/>
            <a:ext cx="431800" cy="1444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SimSun" pitchFamily="2" charset="-122"/>
            </a:endParaRPr>
          </a:p>
        </p:txBody>
      </p:sp>
      <p:sp>
        <p:nvSpPr>
          <p:cNvPr id="15389" name="Line 242"/>
          <p:cNvSpPr>
            <a:spLocks noChangeShapeType="1"/>
          </p:cNvSpPr>
          <p:nvPr/>
        </p:nvSpPr>
        <p:spPr bwMode="auto">
          <a:xfrm>
            <a:off x="1131888" y="3305175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Rectangle 243" descr="Small checker board"/>
          <p:cNvSpPr>
            <a:spLocks noChangeArrowheads="1"/>
          </p:cNvSpPr>
          <p:nvPr/>
        </p:nvSpPr>
        <p:spPr bwMode="auto">
          <a:xfrm rot="5400000">
            <a:off x="4311650" y="200025"/>
            <a:ext cx="215900" cy="3168650"/>
          </a:xfrm>
          <a:prstGeom prst="rect">
            <a:avLst/>
          </a:prstGeom>
          <a:pattFill prst="smCheck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ea typeface="SimSun" pitchFamily="2" charset="-122"/>
            </a:endParaRPr>
          </a:p>
        </p:txBody>
      </p:sp>
      <p:sp>
        <p:nvSpPr>
          <p:cNvPr id="15391" name="Text Box 142"/>
          <p:cNvSpPr txBox="1">
            <a:spLocks noChangeAspect="1" noChangeArrowheads="1"/>
          </p:cNvSpPr>
          <p:nvPr/>
        </p:nvSpPr>
        <p:spPr bwMode="auto">
          <a:xfrm>
            <a:off x="1647824" y="2946776"/>
            <a:ext cx="1272797" cy="8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zh-CN" sz="1600" dirty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Moisture Permeation Tube</a:t>
            </a:r>
          </a:p>
        </p:txBody>
      </p:sp>
      <p:sp>
        <p:nvSpPr>
          <p:cNvPr id="15392" name="Line 121"/>
          <p:cNvSpPr>
            <a:spLocks noChangeShapeType="1"/>
          </p:cNvSpPr>
          <p:nvPr/>
        </p:nvSpPr>
        <p:spPr bwMode="auto">
          <a:xfrm>
            <a:off x="6003925" y="1792288"/>
            <a:ext cx="646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Rectangle 123"/>
          <p:cNvSpPr>
            <a:spLocks noChangeArrowheads="1"/>
          </p:cNvSpPr>
          <p:nvPr/>
        </p:nvSpPr>
        <p:spPr bwMode="auto">
          <a:xfrm>
            <a:off x="6364288" y="1719263"/>
            <a:ext cx="71437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SimSun" pitchFamily="2" charset="-122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6219825" y="16478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6084888" y="136366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Times New Roman" pitchFamily="18" charset="0"/>
                <a:ea typeface="SimSun" pitchFamily="2" charset="-122"/>
              </a:rPr>
              <a:t>P</a:t>
            </a:r>
          </a:p>
        </p:txBody>
      </p:sp>
      <p:sp>
        <p:nvSpPr>
          <p:cNvPr id="15396" name="Text Box 29"/>
          <p:cNvSpPr txBox="1">
            <a:spLocks noChangeArrowheads="1"/>
          </p:cNvSpPr>
          <p:nvPr/>
        </p:nvSpPr>
        <p:spPr bwMode="auto">
          <a:xfrm>
            <a:off x="6620161" y="1108075"/>
            <a:ext cx="1552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Flow-restrictor (optional)</a:t>
            </a:r>
            <a:endParaRPr lang="en-US" sz="1600" dirty="0">
              <a:solidFill>
                <a:srgbClr val="000099"/>
              </a:solidFill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15397" name="Group 185"/>
          <p:cNvGrpSpPr>
            <a:grpSpLocks noChangeAspect="1"/>
          </p:cNvGrpSpPr>
          <p:nvPr/>
        </p:nvGrpSpPr>
        <p:grpSpPr bwMode="auto">
          <a:xfrm rot="10800000" flipH="1" flipV="1">
            <a:off x="2187575" y="1719263"/>
            <a:ext cx="209550" cy="136525"/>
            <a:chOff x="7045" y="6239"/>
            <a:chExt cx="327" cy="184"/>
          </a:xfrm>
        </p:grpSpPr>
        <p:sp>
          <p:nvSpPr>
            <p:cNvPr id="15461" name="Freeform 186"/>
            <p:cNvSpPr>
              <a:spLocks noChangeAspect="1"/>
            </p:cNvSpPr>
            <p:nvPr/>
          </p:nvSpPr>
          <p:spPr bwMode="auto">
            <a:xfrm>
              <a:off x="7045" y="6239"/>
              <a:ext cx="165" cy="184"/>
            </a:xfrm>
            <a:custGeom>
              <a:avLst/>
              <a:gdLst>
                <a:gd name="T0" fmla="*/ 165 w 165"/>
                <a:gd name="T1" fmla="*/ 94 h 184"/>
                <a:gd name="T2" fmla="*/ 0 w 165"/>
                <a:gd name="T3" fmla="*/ 0 h 184"/>
                <a:gd name="T4" fmla="*/ 0 w 165"/>
                <a:gd name="T5" fmla="*/ 184 h 184"/>
                <a:gd name="T6" fmla="*/ 165 w 165"/>
                <a:gd name="T7" fmla="*/ 94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184"/>
                <a:gd name="T14" fmla="*/ 165 w 165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184">
                  <a:moveTo>
                    <a:pt x="165" y="94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5" y="94"/>
                  </a:lnTo>
                  <a:close/>
                </a:path>
              </a:pathLst>
            </a:cu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87"/>
            <p:cNvSpPr>
              <a:spLocks noChangeAspect="1"/>
            </p:cNvSpPr>
            <p:nvPr/>
          </p:nvSpPr>
          <p:spPr bwMode="auto">
            <a:xfrm>
              <a:off x="7206" y="6239"/>
              <a:ext cx="166" cy="184"/>
            </a:xfrm>
            <a:custGeom>
              <a:avLst/>
              <a:gdLst>
                <a:gd name="T0" fmla="*/ 0 w 166"/>
                <a:gd name="T1" fmla="*/ 94 h 184"/>
                <a:gd name="T2" fmla="*/ 166 w 166"/>
                <a:gd name="T3" fmla="*/ 0 h 184"/>
                <a:gd name="T4" fmla="*/ 166 w 166"/>
                <a:gd name="T5" fmla="*/ 184 h 184"/>
                <a:gd name="T6" fmla="*/ 0 w 166"/>
                <a:gd name="T7" fmla="*/ 94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184"/>
                <a:gd name="T14" fmla="*/ 166 w 166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184">
                  <a:moveTo>
                    <a:pt x="0" y="94"/>
                  </a:moveTo>
                  <a:lnTo>
                    <a:pt x="166" y="0"/>
                  </a:lnTo>
                  <a:lnTo>
                    <a:pt x="166" y="18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98" name="Group 214"/>
          <p:cNvGrpSpPr>
            <a:grpSpLocks noChangeAspect="1"/>
          </p:cNvGrpSpPr>
          <p:nvPr/>
        </p:nvGrpSpPr>
        <p:grpSpPr bwMode="auto">
          <a:xfrm rot="5400000" flipV="1">
            <a:off x="1481931" y="2569369"/>
            <a:ext cx="212725" cy="528638"/>
            <a:chOff x="9294" y="6235"/>
            <a:chExt cx="387" cy="822"/>
          </a:xfrm>
        </p:grpSpPr>
        <p:sp>
          <p:nvSpPr>
            <p:cNvPr id="15447" name="Rectangle 215"/>
            <p:cNvSpPr>
              <a:spLocks noChangeAspect="1" noChangeArrowheads="1"/>
            </p:cNvSpPr>
            <p:nvPr/>
          </p:nvSpPr>
          <p:spPr bwMode="auto">
            <a:xfrm>
              <a:off x="9337" y="6235"/>
              <a:ext cx="248" cy="315"/>
            </a:xfrm>
            <a:prstGeom prst="rect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15448" name="Rectangle 216"/>
            <p:cNvSpPr>
              <a:spLocks noChangeAspect="1" noChangeArrowheads="1"/>
            </p:cNvSpPr>
            <p:nvPr/>
          </p:nvSpPr>
          <p:spPr bwMode="auto">
            <a:xfrm>
              <a:off x="9487" y="6273"/>
              <a:ext cx="98" cy="240"/>
            </a:xfrm>
            <a:prstGeom prst="rect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CN" altLang="en-US">
                <a:latin typeface="Times New Roman" pitchFamily="18" charset="0"/>
                <a:ea typeface="SimSun" pitchFamily="2" charset="-122"/>
              </a:endParaRPr>
            </a:p>
          </p:txBody>
        </p:sp>
        <p:grpSp>
          <p:nvGrpSpPr>
            <p:cNvPr id="15449" name="Group 217"/>
            <p:cNvGrpSpPr>
              <a:grpSpLocks noChangeAspect="1"/>
            </p:cNvGrpSpPr>
            <p:nvPr/>
          </p:nvGrpSpPr>
          <p:grpSpPr bwMode="auto">
            <a:xfrm>
              <a:off x="9341" y="6314"/>
              <a:ext cx="240" cy="158"/>
              <a:chOff x="9341" y="6314"/>
              <a:chExt cx="240" cy="158"/>
            </a:xfrm>
          </p:grpSpPr>
          <p:sp>
            <p:nvSpPr>
              <p:cNvPr id="15459" name="Line 218"/>
              <p:cNvSpPr>
                <a:spLocks noChangeAspect="1" noChangeShapeType="1"/>
              </p:cNvSpPr>
              <p:nvPr/>
            </p:nvSpPr>
            <p:spPr bwMode="auto">
              <a:xfrm flipH="1">
                <a:off x="9416" y="6314"/>
                <a:ext cx="165" cy="10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219"/>
              <p:cNvSpPr>
                <a:spLocks noChangeAspect="1"/>
              </p:cNvSpPr>
              <p:nvPr/>
            </p:nvSpPr>
            <p:spPr bwMode="auto">
              <a:xfrm>
                <a:off x="9341" y="6378"/>
                <a:ext cx="110" cy="94"/>
              </a:xfrm>
              <a:custGeom>
                <a:avLst/>
                <a:gdLst>
                  <a:gd name="T0" fmla="*/ 55 w 110"/>
                  <a:gd name="T1" fmla="*/ 0 h 94"/>
                  <a:gd name="T2" fmla="*/ 0 w 110"/>
                  <a:gd name="T3" fmla="*/ 94 h 94"/>
                  <a:gd name="T4" fmla="*/ 110 w 110"/>
                  <a:gd name="T5" fmla="*/ 82 h 94"/>
                  <a:gd name="T6" fmla="*/ 55 w 11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94"/>
                  <a:gd name="T14" fmla="*/ 110 w 11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94">
                    <a:moveTo>
                      <a:pt x="55" y="0"/>
                    </a:moveTo>
                    <a:lnTo>
                      <a:pt x="0" y="94"/>
                    </a:lnTo>
                    <a:lnTo>
                      <a:pt x="110" y="8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</p:grpSp>
        <p:sp>
          <p:nvSpPr>
            <p:cNvPr id="15450" name="Line 220"/>
            <p:cNvSpPr>
              <a:spLocks noChangeAspect="1" noChangeShapeType="1"/>
            </p:cNvSpPr>
            <p:nvPr/>
          </p:nvSpPr>
          <p:spPr bwMode="auto">
            <a:xfrm>
              <a:off x="9581" y="6314"/>
              <a:ext cx="99" cy="1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221"/>
            <p:cNvSpPr>
              <a:spLocks noChangeAspect="1" noChangeShapeType="1"/>
            </p:cNvSpPr>
            <p:nvPr/>
          </p:nvSpPr>
          <p:spPr bwMode="auto">
            <a:xfrm>
              <a:off x="9680" y="6314"/>
              <a:ext cx="1" cy="428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52" name="Group 222"/>
            <p:cNvGrpSpPr>
              <a:grpSpLocks noChangeAspect="1"/>
            </p:cNvGrpSpPr>
            <p:nvPr/>
          </p:nvGrpSpPr>
          <p:grpSpPr bwMode="auto">
            <a:xfrm>
              <a:off x="9388" y="6742"/>
              <a:ext cx="193" cy="311"/>
              <a:chOff x="9388" y="6742"/>
              <a:chExt cx="193" cy="311"/>
            </a:xfrm>
          </p:grpSpPr>
          <p:sp>
            <p:nvSpPr>
              <p:cNvPr id="15457" name="Freeform 223"/>
              <p:cNvSpPr>
                <a:spLocks noChangeAspect="1"/>
              </p:cNvSpPr>
              <p:nvPr/>
            </p:nvSpPr>
            <p:spPr bwMode="auto">
              <a:xfrm>
                <a:off x="9388" y="6899"/>
                <a:ext cx="193" cy="154"/>
              </a:xfrm>
              <a:custGeom>
                <a:avLst/>
                <a:gdLst>
                  <a:gd name="T0" fmla="*/ 99 w 193"/>
                  <a:gd name="T1" fmla="*/ 0 h 154"/>
                  <a:gd name="T2" fmla="*/ 0 w 193"/>
                  <a:gd name="T3" fmla="*/ 154 h 154"/>
                  <a:gd name="T4" fmla="*/ 193 w 193"/>
                  <a:gd name="T5" fmla="*/ 154 h 154"/>
                  <a:gd name="T6" fmla="*/ 99 w 193"/>
                  <a:gd name="T7" fmla="*/ 0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54"/>
                  <a:gd name="T14" fmla="*/ 193 w 193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54">
                    <a:moveTo>
                      <a:pt x="99" y="0"/>
                    </a:moveTo>
                    <a:lnTo>
                      <a:pt x="0" y="154"/>
                    </a:lnTo>
                    <a:lnTo>
                      <a:pt x="193" y="15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5458" name="Freeform 224"/>
              <p:cNvSpPr>
                <a:spLocks noChangeAspect="1"/>
              </p:cNvSpPr>
              <p:nvPr/>
            </p:nvSpPr>
            <p:spPr bwMode="auto">
              <a:xfrm>
                <a:off x="9388" y="6742"/>
                <a:ext cx="193" cy="157"/>
              </a:xfrm>
              <a:custGeom>
                <a:avLst/>
                <a:gdLst>
                  <a:gd name="T0" fmla="*/ 99 w 193"/>
                  <a:gd name="T1" fmla="*/ 157 h 157"/>
                  <a:gd name="T2" fmla="*/ 0 w 193"/>
                  <a:gd name="T3" fmla="*/ 0 h 157"/>
                  <a:gd name="T4" fmla="*/ 193 w 193"/>
                  <a:gd name="T5" fmla="*/ 0 h 157"/>
                  <a:gd name="T6" fmla="*/ 99 w 193"/>
                  <a:gd name="T7" fmla="*/ 157 h 1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3"/>
                  <a:gd name="T13" fmla="*/ 0 h 157"/>
                  <a:gd name="T14" fmla="*/ 193 w 193"/>
                  <a:gd name="T15" fmla="*/ 157 h 1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" h="157">
                    <a:moveTo>
                      <a:pt x="99" y="157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99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</p:grpSp>
        <p:sp>
          <p:nvSpPr>
            <p:cNvPr id="15453" name="Line 225"/>
            <p:cNvSpPr>
              <a:spLocks noChangeAspect="1" noChangeShapeType="1"/>
            </p:cNvSpPr>
            <p:nvPr/>
          </p:nvSpPr>
          <p:spPr bwMode="auto">
            <a:xfrm>
              <a:off x="9487" y="6550"/>
              <a:ext cx="1" cy="196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54" name="Group 226"/>
            <p:cNvGrpSpPr>
              <a:grpSpLocks noChangeAspect="1"/>
            </p:cNvGrpSpPr>
            <p:nvPr/>
          </p:nvGrpSpPr>
          <p:grpSpPr bwMode="auto">
            <a:xfrm>
              <a:off x="9294" y="6742"/>
              <a:ext cx="386" cy="315"/>
              <a:chOff x="9294" y="6742"/>
              <a:chExt cx="386" cy="315"/>
            </a:xfrm>
          </p:grpSpPr>
          <p:sp>
            <p:nvSpPr>
              <p:cNvPr id="15455" name="Line 227"/>
              <p:cNvSpPr>
                <a:spLocks noChangeAspect="1" noChangeShapeType="1"/>
              </p:cNvSpPr>
              <p:nvPr/>
            </p:nvSpPr>
            <p:spPr bwMode="auto">
              <a:xfrm flipH="1">
                <a:off x="9361" y="6742"/>
                <a:ext cx="319" cy="255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228"/>
              <p:cNvSpPr>
                <a:spLocks noChangeAspect="1"/>
              </p:cNvSpPr>
              <p:nvPr/>
            </p:nvSpPr>
            <p:spPr bwMode="auto">
              <a:xfrm>
                <a:off x="9294" y="6956"/>
                <a:ext cx="110" cy="101"/>
              </a:xfrm>
              <a:custGeom>
                <a:avLst/>
                <a:gdLst>
                  <a:gd name="T0" fmla="*/ 43 w 110"/>
                  <a:gd name="T1" fmla="*/ 0 h 101"/>
                  <a:gd name="T2" fmla="*/ 0 w 110"/>
                  <a:gd name="T3" fmla="*/ 101 h 101"/>
                  <a:gd name="T4" fmla="*/ 110 w 110"/>
                  <a:gd name="T5" fmla="*/ 75 h 101"/>
                  <a:gd name="T6" fmla="*/ 43 w 110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01"/>
                  <a:gd name="T14" fmla="*/ 110 w 110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01">
                    <a:moveTo>
                      <a:pt x="43" y="0"/>
                    </a:moveTo>
                    <a:lnTo>
                      <a:pt x="0" y="101"/>
                    </a:lnTo>
                    <a:lnTo>
                      <a:pt x="110" y="7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</p:grpSp>
      </p:grpSp>
      <p:sp>
        <p:nvSpPr>
          <p:cNvPr id="15401" name="Oval 17"/>
          <p:cNvSpPr>
            <a:spLocks noChangeAspect="1" noChangeArrowheads="1"/>
          </p:cNvSpPr>
          <p:nvPr/>
        </p:nvSpPr>
        <p:spPr bwMode="auto">
          <a:xfrm>
            <a:off x="2474913" y="1358900"/>
            <a:ext cx="266700" cy="266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SimSun" pitchFamily="2" charset="-122"/>
            </a:endParaRPr>
          </a:p>
        </p:txBody>
      </p:sp>
      <p:sp>
        <p:nvSpPr>
          <p:cNvPr id="15402" name="Line 34"/>
          <p:cNvSpPr>
            <a:spLocks noChangeShapeType="1"/>
          </p:cNvSpPr>
          <p:nvPr/>
        </p:nvSpPr>
        <p:spPr bwMode="auto">
          <a:xfrm flipV="1">
            <a:off x="2619375" y="16478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Text Box 30"/>
          <p:cNvSpPr txBox="1">
            <a:spLocks noChangeArrowheads="1"/>
          </p:cNvSpPr>
          <p:nvPr/>
        </p:nvSpPr>
        <p:spPr bwMode="auto">
          <a:xfrm>
            <a:off x="2474913" y="135890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Times New Roman" pitchFamily="18" charset="0"/>
                <a:ea typeface="SimSun" pitchFamily="2" charset="-122"/>
              </a:rPr>
              <a:t>P</a:t>
            </a:r>
          </a:p>
        </p:txBody>
      </p:sp>
      <p:sp>
        <p:nvSpPr>
          <p:cNvPr id="15404" name="Line 310"/>
          <p:cNvSpPr>
            <a:spLocks noChangeShapeType="1"/>
          </p:cNvSpPr>
          <p:nvPr/>
        </p:nvSpPr>
        <p:spPr bwMode="auto">
          <a:xfrm>
            <a:off x="344488" y="4456113"/>
            <a:ext cx="790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311"/>
          <p:cNvSpPr>
            <a:spLocks noChangeShapeType="1"/>
          </p:cNvSpPr>
          <p:nvPr/>
        </p:nvSpPr>
        <p:spPr bwMode="auto">
          <a:xfrm>
            <a:off x="1125538" y="4176713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312"/>
          <p:cNvSpPr>
            <a:spLocks noChangeShapeType="1"/>
          </p:cNvSpPr>
          <p:nvPr/>
        </p:nvSpPr>
        <p:spPr bwMode="auto">
          <a:xfrm>
            <a:off x="349250" y="387985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Line 313"/>
          <p:cNvSpPr>
            <a:spLocks noChangeShapeType="1"/>
          </p:cNvSpPr>
          <p:nvPr/>
        </p:nvSpPr>
        <p:spPr bwMode="auto">
          <a:xfrm flipV="1">
            <a:off x="1131888" y="2574925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Line 314"/>
          <p:cNvSpPr>
            <a:spLocks noChangeShapeType="1"/>
          </p:cNvSpPr>
          <p:nvPr/>
        </p:nvSpPr>
        <p:spPr bwMode="auto">
          <a:xfrm flipV="1">
            <a:off x="354013" y="2584450"/>
            <a:ext cx="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9" name="Line 316"/>
          <p:cNvSpPr>
            <a:spLocks noChangeShapeType="1"/>
          </p:cNvSpPr>
          <p:nvPr/>
        </p:nvSpPr>
        <p:spPr bwMode="auto">
          <a:xfrm flipV="1">
            <a:off x="674688" y="17922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Line 317"/>
          <p:cNvSpPr>
            <a:spLocks noChangeShapeType="1"/>
          </p:cNvSpPr>
          <p:nvPr/>
        </p:nvSpPr>
        <p:spPr bwMode="auto">
          <a:xfrm>
            <a:off x="674688" y="1792288"/>
            <a:ext cx="1512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3" name="Line 320"/>
          <p:cNvSpPr>
            <a:spLocks noChangeShapeType="1"/>
          </p:cNvSpPr>
          <p:nvPr/>
        </p:nvSpPr>
        <p:spPr bwMode="auto">
          <a:xfrm flipH="1">
            <a:off x="6435725" y="1431925"/>
            <a:ext cx="215900" cy="2143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4" name="Line 321"/>
          <p:cNvSpPr>
            <a:spLocks noChangeShapeType="1"/>
          </p:cNvSpPr>
          <p:nvPr/>
        </p:nvSpPr>
        <p:spPr bwMode="auto">
          <a:xfrm>
            <a:off x="2403475" y="179228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5" name="Oval 17"/>
          <p:cNvSpPr>
            <a:spLocks noChangeAspect="1" noChangeArrowheads="1"/>
          </p:cNvSpPr>
          <p:nvPr/>
        </p:nvSpPr>
        <p:spPr bwMode="auto">
          <a:xfrm>
            <a:off x="6075363" y="1358900"/>
            <a:ext cx="266700" cy="266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SimSun" pitchFamily="2" charset="-122"/>
            </a:endParaRPr>
          </a:p>
        </p:txBody>
      </p:sp>
      <p:sp>
        <p:nvSpPr>
          <p:cNvPr id="15416" name="Line 323"/>
          <p:cNvSpPr>
            <a:spLocks noChangeShapeType="1"/>
          </p:cNvSpPr>
          <p:nvPr/>
        </p:nvSpPr>
        <p:spPr bwMode="auto">
          <a:xfrm flipV="1">
            <a:off x="747713" y="445611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7" name="Line 324"/>
          <p:cNvSpPr>
            <a:spLocks noChangeShapeType="1"/>
          </p:cNvSpPr>
          <p:nvPr/>
        </p:nvSpPr>
        <p:spPr bwMode="auto">
          <a:xfrm>
            <a:off x="344488" y="2584450"/>
            <a:ext cx="790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Line 325"/>
          <p:cNvSpPr>
            <a:spLocks noChangeShapeType="1"/>
          </p:cNvSpPr>
          <p:nvPr/>
        </p:nvSpPr>
        <p:spPr bwMode="auto">
          <a:xfrm>
            <a:off x="1116013" y="2828925"/>
            <a:ext cx="217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Line 326"/>
          <p:cNvSpPr>
            <a:spLocks noChangeShapeType="1"/>
          </p:cNvSpPr>
          <p:nvPr/>
        </p:nvSpPr>
        <p:spPr bwMode="auto">
          <a:xfrm>
            <a:off x="1860550" y="2819400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0" name="Text Box 193"/>
          <p:cNvSpPr txBox="1">
            <a:spLocks noChangeAspect="1" noChangeArrowheads="1"/>
          </p:cNvSpPr>
          <p:nvPr/>
        </p:nvSpPr>
        <p:spPr bwMode="auto">
          <a:xfrm>
            <a:off x="1143000" y="240347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zh-CN" altLang="en-US" sz="1400" dirty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1400" dirty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MFC 4</a:t>
            </a:r>
          </a:p>
        </p:txBody>
      </p:sp>
      <p:sp>
        <p:nvSpPr>
          <p:cNvPr id="15422" name="Text Box 142"/>
          <p:cNvSpPr txBox="1">
            <a:spLocks noChangeAspect="1" noChangeArrowheads="1"/>
          </p:cNvSpPr>
          <p:nvPr/>
        </p:nvSpPr>
        <p:spPr bwMode="auto">
          <a:xfrm>
            <a:off x="3347842" y="1339850"/>
            <a:ext cx="21669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Gas Delivery System</a:t>
            </a:r>
          </a:p>
        </p:txBody>
      </p:sp>
      <p:sp>
        <p:nvSpPr>
          <p:cNvPr id="15426" name="Rectangle 153"/>
          <p:cNvSpPr>
            <a:spLocks noChangeAspect="1" noChangeArrowheads="1"/>
          </p:cNvSpPr>
          <p:nvPr/>
        </p:nvSpPr>
        <p:spPr bwMode="auto">
          <a:xfrm>
            <a:off x="7022952" y="2754464"/>
            <a:ext cx="14771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altLang="zh-CN" sz="1600" dirty="0" smtClean="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Analyzers</a:t>
            </a:r>
            <a:endParaRPr lang="en-US" altLang="zh-CN" sz="1600" dirty="0">
              <a:solidFill>
                <a:srgbClr val="000099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427" name="Text Box 142"/>
          <p:cNvSpPr txBox="1">
            <a:spLocks noChangeAspect="1" noChangeArrowheads="1"/>
          </p:cNvSpPr>
          <p:nvPr/>
        </p:nvSpPr>
        <p:spPr bwMode="auto">
          <a:xfrm>
            <a:off x="1752600" y="1828800"/>
            <a:ext cx="14478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zh-CN" sz="1400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2-way Valve</a:t>
            </a:r>
          </a:p>
        </p:txBody>
      </p:sp>
      <p:sp>
        <p:nvSpPr>
          <p:cNvPr id="15428" name="Rectangle 243" descr="Small checker board"/>
          <p:cNvSpPr>
            <a:spLocks noChangeArrowheads="1"/>
          </p:cNvSpPr>
          <p:nvPr/>
        </p:nvSpPr>
        <p:spPr bwMode="auto">
          <a:xfrm rot="10800000">
            <a:off x="3317573" y="1895475"/>
            <a:ext cx="92075" cy="1609725"/>
          </a:xfrm>
          <a:prstGeom prst="rect">
            <a:avLst/>
          </a:prstGeom>
          <a:pattFill prst="smCheck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ea typeface="SimSun" pitchFamily="2" charset="-122"/>
            </a:endParaRPr>
          </a:p>
        </p:txBody>
      </p:sp>
      <p:sp>
        <p:nvSpPr>
          <p:cNvPr id="15430" name="Text Box 4"/>
          <p:cNvSpPr txBox="1">
            <a:spLocks noChangeArrowheads="1"/>
          </p:cNvSpPr>
          <p:nvPr/>
        </p:nvSpPr>
        <p:spPr bwMode="auto">
          <a:xfrm>
            <a:off x="316687" y="5461000"/>
            <a:ext cx="506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>
                <a:solidFill>
                  <a:srgbClr val="0000CC"/>
                </a:solidFill>
                <a:latin typeface="Times New Roman" pitchFamily="18" charset="0"/>
                <a:ea typeface="SimSun" pitchFamily="2" charset="-122"/>
              </a:rPr>
              <a:t>Gas distribution systems with different sizes and geometries were fabricated and provided by Intel</a:t>
            </a:r>
          </a:p>
        </p:txBody>
      </p:sp>
      <p:sp>
        <p:nvSpPr>
          <p:cNvPr id="15431" name="Text Box 4"/>
          <p:cNvSpPr txBox="1">
            <a:spLocks noChangeArrowheads="1"/>
          </p:cNvSpPr>
          <p:nvPr/>
        </p:nvSpPr>
        <p:spPr bwMode="auto">
          <a:xfrm>
            <a:off x="4657992" y="5451477"/>
            <a:ext cx="3641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CRDS: high </a:t>
            </a:r>
            <a:r>
              <a:rPr lang="en-US" sz="1400" i="1" dirty="0" err="1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ppt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1400" i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– low ppm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i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APIMS: 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low </a:t>
            </a:r>
            <a:r>
              <a:rPr lang="en-US" sz="1400" i="1" dirty="0" err="1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ppt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1400" i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– low ppb</a:t>
            </a:r>
          </a:p>
        </p:txBody>
      </p:sp>
      <p:sp>
        <p:nvSpPr>
          <p:cNvPr id="138" name="Rectangle 5"/>
          <p:cNvSpPr>
            <a:spLocks noChangeArrowheads="1"/>
          </p:cNvSpPr>
          <p:nvPr/>
        </p:nvSpPr>
        <p:spPr bwMode="auto">
          <a:xfrm>
            <a:off x="419100" y="167640"/>
            <a:ext cx="8280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32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Experiment </a:t>
            </a:r>
            <a:r>
              <a:rPr lang="en-US" altLang="zh-CN" sz="3200" u="sng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Testbed</a:t>
            </a:r>
            <a:endParaRPr lang="en-US" altLang="zh-CN" sz="3200" u="sng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35" name="Rectangle 243" descr="Small checker board"/>
          <p:cNvSpPr>
            <a:spLocks noChangeArrowheads="1"/>
          </p:cNvSpPr>
          <p:nvPr/>
        </p:nvSpPr>
        <p:spPr bwMode="auto">
          <a:xfrm rot="10800000">
            <a:off x="4316149" y="1892927"/>
            <a:ext cx="92075" cy="822960"/>
          </a:xfrm>
          <a:prstGeom prst="rect">
            <a:avLst/>
          </a:prstGeom>
          <a:pattFill prst="smCheck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ea typeface="SimSun" pitchFamily="2" charset="-122"/>
            </a:endParaRPr>
          </a:p>
        </p:txBody>
      </p:sp>
      <p:sp>
        <p:nvSpPr>
          <p:cNvPr id="136" name="Rectangle 243" descr="Small checker board"/>
          <p:cNvSpPr>
            <a:spLocks noChangeArrowheads="1"/>
          </p:cNvSpPr>
          <p:nvPr/>
        </p:nvSpPr>
        <p:spPr bwMode="auto">
          <a:xfrm rot="10800000">
            <a:off x="5353364" y="1897749"/>
            <a:ext cx="92075" cy="1609725"/>
          </a:xfrm>
          <a:prstGeom prst="rect">
            <a:avLst/>
          </a:prstGeom>
          <a:pattFill prst="smCheck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ea typeface="SimSun" pitchFamily="2" charset="-122"/>
            </a:endParaRPr>
          </a:p>
        </p:txBody>
      </p:sp>
      <p:cxnSp>
        <p:nvCxnSpPr>
          <p:cNvPr id="139" name="Shape 138"/>
          <p:cNvCxnSpPr>
            <a:stCxn id="15428" idx="0"/>
            <a:endCxn id="15378" idx="2"/>
          </p:cNvCxnSpPr>
          <p:nvPr/>
        </p:nvCxnSpPr>
        <p:spPr bwMode="auto">
          <a:xfrm rot="5400000" flipH="1" flipV="1">
            <a:off x="4729399" y="1290099"/>
            <a:ext cx="849312" cy="3580890"/>
          </a:xfrm>
          <a:prstGeom prst="bentConnector3">
            <a:avLst>
              <a:gd name="adj1" fmla="val -2691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3384644" y="3248167"/>
            <a:ext cx="43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4151193" y="2718179"/>
            <a:ext cx="43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5409063" y="3252718"/>
            <a:ext cx="43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1978926" y="4135274"/>
            <a:ext cx="5158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Simulated process tool (interchangeable)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Capped lateral (interchangeable)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Vented lateral w/ orifice (interchangeable)</a:t>
            </a:r>
            <a:endParaRPr lang="en-US" dirty="0"/>
          </a:p>
        </p:txBody>
      </p:sp>
      <p:sp>
        <p:nvSpPr>
          <p:cNvPr id="119" name="Rectangle 232" descr="Blue tissue paper"/>
          <p:cNvSpPr>
            <a:spLocks noChangeAspect="1" noChangeArrowheads="1"/>
          </p:cNvSpPr>
          <p:nvPr/>
        </p:nvSpPr>
        <p:spPr bwMode="auto">
          <a:xfrm>
            <a:off x="8189912" y="2151063"/>
            <a:ext cx="661988" cy="504825"/>
          </a:xfrm>
          <a:prstGeom prst="rect">
            <a:avLst/>
          </a:prstGeom>
          <a:solidFill>
            <a:srgbClr val="969696"/>
          </a:solidFill>
          <a:ln w="5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1" name="Line 256"/>
          <p:cNvSpPr>
            <a:spLocks noChangeShapeType="1"/>
          </p:cNvSpPr>
          <p:nvPr/>
        </p:nvSpPr>
        <p:spPr bwMode="auto">
          <a:xfrm>
            <a:off x="8518842" y="179228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Rectangle 234"/>
          <p:cNvSpPr>
            <a:spLocks noChangeAspect="1" noChangeArrowheads="1"/>
          </p:cNvSpPr>
          <p:nvPr/>
        </p:nvSpPr>
        <p:spPr bwMode="auto">
          <a:xfrm>
            <a:off x="8177530" y="2304306"/>
            <a:ext cx="6684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zh-CN" altLang="en-US" sz="1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0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LaserTrace</a:t>
            </a:r>
            <a:endParaRPr lang="en-US" altLang="zh-CN" sz="1000" dirty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9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06"/>
    </mc:Choice>
    <mc:Fallback xmlns="">
      <p:transition spd="slow" advTm="265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:\PCP paper data\Model schemati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38" y="3000125"/>
            <a:ext cx="5036619" cy="266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2563" y="512466"/>
            <a:ext cx="877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Comprehensive </a:t>
            </a:r>
            <a:r>
              <a:rPr lang="en-US" sz="32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Simulator</a:t>
            </a:r>
            <a:endParaRPr lang="en-US" sz="3200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3500" y="1770350"/>
            <a:ext cx="4626675" cy="352433"/>
            <a:chOff x="1522176" y="2386598"/>
            <a:chExt cx="4626675" cy="112554"/>
          </a:xfrm>
        </p:grpSpPr>
        <p:sp>
          <p:nvSpPr>
            <p:cNvPr id="21" name="Rectangle 20"/>
            <p:cNvSpPr/>
            <p:nvPr/>
          </p:nvSpPr>
          <p:spPr>
            <a:xfrm>
              <a:off x="1522176" y="2386598"/>
              <a:ext cx="2016899" cy="1081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ea typeface="SimSun" pitchFamily="2" charset="-122"/>
                </a:rPr>
                <a:t>Continuity equation: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43174" y="2391030"/>
              <a:ext cx="2005677" cy="1081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</a:rPr>
                <a:t>Momentum balance:</a:t>
              </a:r>
              <a:endParaRPr lang="en-US" sz="16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1294" y="2971800"/>
            <a:ext cx="4023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</a:rPr>
              <a:t>Moisture </a:t>
            </a:r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</a:rPr>
              <a:t>concentration on the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</a:rPr>
              <a:t>pipe surface</a:t>
            </a:r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1194" y="3961960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Surface Diffusion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42194" y="3885760"/>
            <a:ext cx="965403" cy="20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985194" y="3885760"/>
            <a:ext cx="2247731" cy="341120"/>
            <a:chOff x="4777677" y="4583387"/>
            <a:chExt cx="2247731" cy="341120"/>
          </a:xfrm>
        </p:grpSpPr>
        <p:sp>
          <p:nvSpPr>
            <p:cNvPr id="40" name="TextBox 39"/>
            <p:cNvSpPr txBox="1"/>
            <p:nvPr/>
          </p:nvSpPr>
          <p:spPr>
            <a:xfrm>
              <a:off x="4777677" y="4616730"/>
              <a:ext cx="2247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Adsorption and </a:t>
              </a:r>
              <a:r>
                <a:rPr lang="en-US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desorption</a:t>
              </a:r>
              <a:endPara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842219" y="4583387"/>
              <a:ext cx="17572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7998" y="2207384"/>
                <a:ext cx="2013885" cy="56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  <m:r>
                            <a:rPr lang="en-US" sz="1600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600">
                          <a:latin typeface="Cambria Math"/>
                        </a:rPr>
                        <m:t>+</m:t>
                      </m:r>
                      <m:r>
                        <a:rPr lang="en-US" sz="1600">
                          <a:latin typeface="Cambria Math"/>
                        </a:rPr>
                        <m:t>𝛻</m:t>
                      </m:r>
                      <m:r>
                        <a:rPr lang="en-US" sz="16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  <m:r>
                            <a:rPr lang="en-US" sz="1600" i="1">
                              <a:latin typeface="Cambria Math"/>
                            </a:rPr>
                            <m:t>𝜌</m:t>
                          </m:r>
                          <m:r>
                            <a:rPr lang="en-US" sz="1600" i="1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98" y="2207384"/>
                <a:ext cx="2013885" cy="5605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67000" y="2160705"/>
                <a:ext cx="2508443" cy="601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𝜌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  <m:r>
                            <a:rPr lang="en-US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=−</m:t>
                      </m:r>
                      <m:r>
                        <a:rPr lang="en-US" sz="1600">
                          <a:latin typeface="Cambria Math"/>
                        </a:rPr>
                        <m:t>𝛻</m:t>
                      </m:r>
                      <m:r>
                        <a:rPr lang="en-US" sz="1600" i="1">
                          <a:latin typeface="Cambria Math"/>
                        </a:rPr>
                        <m:t>𝑃</m:t>
                      </m:r>
                      <m:r>
                        <a:rPr lang="en-US" sz="1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/>
                        </a:rPr>
                        <m:t>𝑢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160705"/>
                <a:ext cx="2508443" cy="601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9773" y="3349575"/>
                <a:ext cx="3862660" cy="56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>
                          <a:latin typeface="Cambria Math"/>
                        </a:rPr>
                        <m:t>𝛻</m:t>
                      </m:r>
                      <m:r>
                        <a:rPr lang="en-US" sz="160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00">
                              <a:latin typeface="Cambria Math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3" y="3349575"/>
                <a:ext cx="3862660" cy="5605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276600" y="5634402"/>
            <a:ext cx="2435163" cy="341122"/>
            <a:chOff x="4777677" y="4583385"/>
            <a:chExt cx="2435163" cy="341122"/>
          </a:xfrm>
        </p:grpSpPr>
        <p:sp>
          <p:nvSpPr>
            <p:cNvPr id="48" name="TextBox 47"/>
            <p:cNvSpPr txBox="1"/>
            <p:nvPr/>
          </p:nvSpPr>
          <p:spPr>
            <a:xfrm>
              <a:off x="4777677" y="4616730"/>
              <a:ext cx="2247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Adsorption and </a:t>
              </a:r>
              <a:r>
                <a:rPr lang="en-US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desorption</a:t>
              </a:r>
              <a:endPara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4842219" y="4583385"/>
              <a:ext cx="2370621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4509" y="5606147"/>
            <a:ext cx="1051891" cy="325670"/>
            <a:chOff x="3424009" y="4565492"/>
            <a:chExt cx="1051891" cy="325670"/>
          </a:xfrm>
        </p:grpSpPr>
        <p:sp>
          <p:nvSpPr>
            <p:cNvPr id="51" name="TextBox 50"/>
            <p:cNvSpPr txBox="1"/>
            <p:nvPr/>
          </p:nvSpPr>
          <p:spPr>
            <a:xfrm>
              <a:off x="3424009" y="4583385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Convection</a:t>
              </a:r>
              <a:endPara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3640851" y="4565492"/>
              <a:ext cx="743242" cy="20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123500" y="4724400"/>
            <a:ext cx="3749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</a:rPr>
              <a:t>Moisture concentration </a:t>
            </a:r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</a:rPr>
              <a:t>in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</a:rPr>
              <a:t>the gas </a:t>
            </a:r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</a:rPr>
              <a:t>phase: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057400" y="5606417"/>
            <a:ext cx="891591" cy="361283"/>
            <a:chOff x="2327151" y="4569136"/>
            <a:chExt cx="891591" cy="361283"/>
          </a:xfrm>
        </p:grpSpPr>
        <p:sp>
          <p:nvSpPr>
            <p:cNvPr id="55" name="TextBox 54"/>
            <p:cNvSpPr txBox="1"/>
            <p:nvPr/>
          </p:nvSpPr>
          <p:spPr>
            <a:xfrm>
              <a:off x="2327151" y="4622642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Diffusion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453423" y="4569136"/>
              <a:ext cx="743242" cy="20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-457200" y="5025302"/>
                <a:ext cx="6858000" cy="571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</a:rPr>
                        <m:t>𝐴</m:t>
                      </m:r>
                      <m:r>
                        <a:rPr lang="en-US" sz="1600">
                          <a:latin typeface="Cambria Math"/>
                        </a:rPr>
                        <m:t>𝛻</m:t>
                      </m:r>
                      <m:r>
                        <a:rPr lang="en-US" sz="160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>
                          <a:latin typeface="Cambria Math"/>
                        </a:rPr>
                        <m:t>𝛻</m:t>
                      </m:r>
                      <m:r>
                        <a:rPr lang="en-US" sz="160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A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>
                              <a:latin typeface="Cambria Math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5025302"/>
                <a:ext cx="6858000" cy="5711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6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0"/>
    </mc:Choice>
    <mc:Fallback xmlns="">
      <p:transition spd="slow" advTm="321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9573" y="38353"/>
            <a:ext cx="85999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Purge Techniques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5265" y="4201999"/>
            <a:ext cx="3675630" cy="147511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83775" y="4201999"/>
            <a:ext cx="0" cy="1463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922166" y="4211343"/>
            <a:ext cx="0" cy="1463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53808" y="4201999"/>
            <a:ext cx="0" cy="1463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87801" y="4211343"/>
            <a:ext cx="0" cy="1463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35265" y="4576488"/>
            <a:ext cx="94851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1486823" y="4576967"/>
            <a:ext cx="435459" cy="858146"/>
          </a:xfrm>
          <a:custGeom>
            <a:avLst/>
            <a:gdLst>
              <a:gd name="connsiteX0" fmla="*/ 0 w 290146"/>
              <a:gd name="connsiteY0" fmla="*/ 0 h 583223"/>
              <a:gd name="connsiteX1" fmla="*/ 146539 w 290146"/>
              <a:gd name="connsiteY1" fmla="*/ 474785 h 583223"/>
              <a:gd name="connsiteX2" fmla="*/ 290146 w 290146"/>
              <a:gd name="connsiteY2" fmla="*/ 583223 h 583223"/>
              <a:gd name="connsiteX3" fmla="*/ 290146 w 290146"/>
              <a:gd name="connsiteY3" fmla="*/ 583223 h 58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46" h="583223">
                <a:moveTo>
                  <a:pt x="0" y="0"/>
                </a:moveTo>
                <a:cubicBezTo>
                  <a:pt x="49090" y="188790"/>
                  <a:pt x="98181" y="377581"/>
                  <a:pt x="146539" y="474785"/>
                </a:cubicBezTo>
                <a:cubicBezTo>
                  <a:pt x="194897" y="571989"/>
                  <a:pt x="290146" y="583223"/>
                  <a:pt x="290146" y="583223"/>
                </a:cubicBezTo>
                <a:lnTo>
                  <a:pt x="290146" y="58322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153259" y="4578955"/>
            <a:ext cx="435459" cy="858146"/>
          </a:xfrm>
          <a:custGeom>
            <a:avLst/>
            <a:gdLst>
              <a:gd name="connsiteX0" fmla="*/ 0 w 290146"/>
              <a:gd name="connsiteY0" fmla="*/ 0 h 583223"/>
              <a:gd name="connsiteX1" fmla="*/ 146539 w 290146"/>
              <a:gd name="connsiteY1" fmla="*/ 474785 h 583223"/>
              <a:gd name="connsiteX2" fmla="*/ 290146 w 290146"/>
              <a:gd name="connsiteY2" fmla="*/ 583223 h 583223"/>
              <a:gd name="connsiteX3" fmla="*/ 290146 w 290146"/>
              <a:gd name="connsiteY3" fmla="*/ 583223 h 58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46" h="583223">
                <a:moveTo>
                  <a:pt x="0" y="0"/>
                </a:moveTo>
                <a:cubicBezTo>
                  <a:pt x="49090" y="188790"/>
                  <a:pt x="98181" y="377581"/>
                  <a:pt x="146539" y="474785"/>
                </a:cubicBezTo>
                <a:cubicBezTo>
                  <a:pt x="194897" y="571989"/>
                  <a:pt x="290146" y="583223"/>
                  <a:pt x="290146" y="583223"/>
                </a:cubicBezTo>
                <a:lnTo>
                  <a:pt x="290146" y="58322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22282" y="4564527"/>
            <a:ext cx="223266" cy="870587"/>
            <a:chOff x="1101969" y="3127468"/>
            <a:chExt cx="148762" cy="591678"/>
          </a:xfrm>
        </p:grpSpPr>
        <p:sp>
          <p:nvSpPr>
            <p:cNvPr id="53" name="Freeform 52"/>
            <p:cNvSpPr/>
            <p:nvPr/>
          </p:nvSpPr>
          <p:spPr bwMode="auto">
            <a:xfrm>
              <a:off x="1101969" y="3197469"/>
              <a:ext cx="96716" cy="521677"/>
            </a:xfrm>
            <a:custGeom>
              <a:avLst/>
              <a:gdLst>
                <a:gd name="connsiteX0" fmla="*/ 0 w 96716"/>
                <a:gd name="connsiteY0" fmla="*/ 521677 h 521677"/>
                <a:gd name="connsiteX1" fmla="*/ 96716 w 96716"/>
                <a:gd name="connsiteY1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16" h="521677">
                  <a:moveTo>
                    <a:pt x="0" y="521677"/>
                  </a:moveTo>
                  <a:cubicBezTo>
                    <a:pt x="33215" y="307731"/>
                    <a:pt x="66431" y="93785"/>
                    <a:pt x="96716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198179" y="3127468"/>
              <a:ext cx="52552" cy="72933"/>
            </a:xfrm>
            <a:custGeom>
              <a:avLst/>
              <a:gdLst>
                <a:gd name="connsiteX0" fmla="*/ 0 w 52552"/>
                <a:gd name="connsiteY0" fmla="*/ 72933 h 72933"/>
                <a:gd name="connsiteX1" fmla="*/ 28904 w 52552"/>
                <a:gd name="connsiteY1" fmla="*/ 7243 h 72933"/>
                <a:gd name="connsiteX2" fmla="*/ 52552 w 52552"/>
                <a:gd name="connsiteY2" fmla="*/ 4616 h 7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52" h="72933">
                  <a:moveTo>
                    <a:pt x="0" y="72933"/>
                  </a:moveTo>
                  <a:cubicBezTo>
                    <a:pt x="10072" y="45781"/>
                    <a:pt x="20145" y="18629"/>
                    <a:pt x="28904" y="7243"/>
                  </a:cubicBezTo>
                  <a:cubicBezTo>
                    <a:pt x="37663" y="-4143"/>
                    <a:pt x="45107" y="236"/>
                    <a:pt x="52552" y="461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>
            <a:off x="2819239" y="4191782"/>
            <a:ext cx="0" cy="1463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253231" y="4201125"/>
            <a:ext cx="0" cy="1463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2818689" y="4568738"/>
            <a:ext cx="435459" cy="858146"/>
          </a:xfrm>
          <a:custGeom>
            <a:avLst/>
            <a:gdLst>
              <a:gd name="connsiteX0" fmla="*/ 0 w 290146"/>
              <a:gd name="connsiteY0" fmla="*/ 0 h 583223"/>
              <a:gd name="connsiteX1" fmla="*/ 146539 w 290146"/>
              <a:gd name="connsiteY1" fmla="*/ 474785 h 583223"/>
              <a:gd name="connsiteX2" fmla="*/ 290146 w 290146"/>
              <a:gd name="connsiteY2" fmla="*/ 583223 h 583223"/>
              <a:gd name="connsiteX3" fmla="*/ 290146 w 290146"/>
              <a:gd name="connsiteY3" fmla="*/ 583223 h 58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46" h="583223">
                <a:moveTo>
                  <a:pt x="0" y="0"/>
                </a:moveTo>
                <a:cubicBezTo>
                  <a:pt x="49090" y="188790"/>
                  <a:pt x="98181" y="377581"/>
                  <a:pt x="146539" y="474785"/>
                </a:cubicBezTo>
                <a:cubicBezTo>
                  <a:pt x="194897" y="571989"/>
                  <a:pt x="290146" y="583223"/>
                  <a:pt x="290146" y="583223"/>
                </a:cubicBezTo>
                <a:lnTo>
                  <a:pt x="290146" y="58322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87712" y="4554309"/>
            <a:ext cx="223266" cy="870587"/>
            <a:chOff x="1545345" y="3120524"/>
            <a:chExt cx="148762" cy="591678"/>
          </a:xfrm>
        </p:grpSpPr>
        <p:sp>
          <p:nvSpPr>
            <p:cNvPr id="51" name="Freeform 50"/>
            <p:cNvSpPr/>
            <p:nvPr/>
          </p:nvSpPr>
          <p:spPr bwMode="auto">
            <a:xfrm>
              <a:off x="1545345" y="3190525"/>
              <a:ext cx="96716" cy="521677"/>
            </a:xfrm>
            <a:custGeom>
              <a:avLst/>
              <a:gdLst>
                <a:gd name="connsiteX0" fmla="*/ 0 w 96716"/>
                <a:gd name="connsiteY0" fmla="*/ 521677 h 521677"/>
                <a:gd name="connsiteX1" fmla="*/ 96716 w 96716"/>
                <a:gd name="connsiteY1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16" h="521677">
                  <a:moveTo>
                    <a:pt x="0" y="521677"/>
                  </a:moveTo>
                  <a:cubicBezTo>
                    <a:pt x="33215" y="307731"/>
                    <a:pt x="66431" y="93785"/>
                    <a:pt x="96716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641555" y="3120524"/>
              <a:ext cx="52552" cy="72933"/>
            </a:xfrm>
            <a:custGeom>
              <a:avLst/>
              <a:gdLst>
                <a:gd name="connsiteX0" fmla="*/ 0 w 52552"/>
                <a:gd name="connsiteY0" fmla="*/ 72933 h 72933"/>
                <a:gd name="connsiteX1" fmla="*/ 28904 w 52552"/>
                <a:gd name="connsiteY1" fmla="*/ 7243 h 72933"/>
                <a:gd name="connsiteX2" fmla="*/ 52552 w 52552"/>
                <a:gd name="connsiteY2" fmla="*/ 4616 h 7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52" h="72933">
                  <a:moveTo>
                    <a:pt x="0" y="72933"/>
                  </a:moveTo>
                  <a:cubicBezTo>
                    <a:pt x="10072" y="45781"/>
                    <a:pt x="20145" y="18629"/>
                    <a:pt x="28904" y="7243"/>
                  </a:cubicBezTo>
                  <a:cubicBezTo>
                    <a:pt x="37663" y="-4143"/>
                    <a:pt x="45107" y="236"/>
                    <a:pt x="52552" y="461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>
            <a:off x="3483659" y="4191782"/>
            <a:ext cx="0" cy="1463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3252132" y="4554309"/>
            <a:ext cx="223266" cy="870587"/>
            <a:chOff x="1545345" y="3120524"/>
            <a:chExt cx="148762" cy="591678"/>
          </a:xfrm>
        </p:grpSpPr>
        <p:sp>
          <p:nvSpPr>
            <p:cNvPr id="49" name="Freeform 48"/>
            <p:cNvSpPr/>
            <p:nvPr/>
          </p:nvSpPr>
          <p:spPr bwMode="auto">
            <a:xfrm>
              <a:off x="1545345" y="3190525"/>
              <a:ext cx="96716" cy="521677"/>
            </a:xfrm>
            <a:custGeom>
              <a:avLst/>
              <a:gdLst>
                <a:gd name="connsiteX0" fmla="*/ 0 w 96716"/>
                <a:gd name="connsiteY0" fmla="*/ 521677 h 521677"/>
                <a:gd name="connsiteX1" fmla="*/ 96716 w 96716"/>
                <a:gd name="connsiteY1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16" h="521677">
                  <a:moveTo>
                    <a:pt x="0" y="521677"/>
                  </a:moveTo>
                  <a:cubicBezTo>
                    <a:pt x="33215" y="307731"/>
                    <a:pt x="66431" y="93785"/>
                    <a:pt x="96716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641555" y="3120524"/>
              <a:ext cx="52552" cy="72933"/>
            </a:xfrm>
            <a:custGeom>
              <a:avLst/>
              <a:gdLst>
                <a:gd name="connsiteX0" fmla="*/ 0 w 52552"/>
                <a:gd name="connsiteY0" fmla="*/ 72933 h 72933"/>
                <a:gd name="connsiteX1" fmla="*/ 28904 w 52552"/>
                <a:gd name="connsiteY1" fmla="*/ 7243 h 72933"/>
                <a:gd name="connsiteX2" fmla="*/ 52552 w 52552"/>
                <a:gd name="connsiteY2" fmla="*/ 4616 h 7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52" h="72933">
                  <a:moveTo>
                    <a:pt x="0" y="72933"/>
                  </a:moveTo>
                  <a:cubicBezTo>
                    <a:pt x="10072" y="45781"/>
                    <a:pt x="20145" y="18629"/>
                    <a:pt x="28904" y="7243"/>
                  </a:cubicBezTo>
                  <a:cubicBezTo>
                    <a:pt x="37663" y="-4143"/>
                    <a:pt x="45107" y="236"/>
                    <a:pt x="52552" y="461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>
            <a:off x="3472053" y="4554309"/>
            <a:ext cx="7458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 rot="16200000">
            <a:off x="-207532" y="4782119"/>
            <a:ext cx="1123745" cy="3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Pressure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1653042" y="5716366"/>
            <a:ext cx="1554623" cy="36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Purge Time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679865" y="4262223"/>
            <a:ext cx="659310" cy="3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SSP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3520941" y="4262223"/>
            <a:ext cx="659310" cy="3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SSP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1428153" y="4262223"/>
            <a:ext cx="544884" cy="3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DP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2098545" y="4262223"/>
            <a:ext cx="544884" cy="3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DP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2763199" y="4262223"/>
            <a:ext cx="544884" cy="3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DP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1763236" y="4262223"/>
            <a:ext cx="544884" cy="3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</a:t>
            </a:r>
            <a:r>
              <a:rPr lang="en-US" sz="800" dirty="0" smtClean="0"/>
              <a:t>P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2430354" y="4262223"/>
            <a:ext cx="544884" cy="3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</a:t>
            </a:r>
            <a:r>
              <a:rPr lang="en-US" sz="800" dirty="0" smtClean="0"/>
              <a:t>P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3102122" y="4262223"/>
            <a:ext cx="544884" cy="3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</a:t>
            </a:r>
            <a:r>
              <a:rPr lang="en-US" sz="800" dirty="0" smtClean="0"/>
              <a:t>P</a:t>
            </a:r>
            <a:endParaRPr lang="en-US" sz="8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789" y="900848"/>
            <a:ext cx="4295839" cy="25603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136" y="3699627"/>
            <a:ext cx="4315145" cy="256032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 bwMode="auto">
          <a:xfrm>
            <a:off x="535265" y="1529681"/>
            <a:ext cx="3675630" cy="147511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535265" y="1904170"/>
            <a:ext cx="364498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 rot="16200000">
            <a:off x="-207532" y="2109801"/>
            <a:ext cx="1123745" cy="3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Pressure</a:t>
            </a:r>
            <a:endParaRPr 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1653042" y="3044048"/>
            <a:ext cx="1554623" cy="36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Purge Time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679865" y="1589905"/>
            <a:ext cx="659310" cy="3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SSP</a:t>
            </a:r>
            <a:endParaRPr lang="en-US" sz="800" dirty="0"/>
          </a:p>
        </p:txBody>
      </p:sp>
      <p:sp>
        <p:nvSpPr>
          <p:cNvPr id="89" name="TextBox 88"/>
          <p:cNvSpPr txBox="1"/>
          <p:nvPr/>
        </p:nvSpPr>
        <p:spPr>
          <a:xfrm>
            <a:off x="1580446" y="1886097"/>
            <a:ext cx="1554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High Pressure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45309" y="4530293"/>
            <a:ext cx="1554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High Pressure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49975" y="5259440"/>
            <a:ext cx="1554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Low Pressure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981443" y="1198560"/>
            <a:ext cx="2779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Steady State Purge (SSP)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968213" y="3827220"/>
            <a:ext cx="2779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Pressure Cycle Purge (PCP)</a:t>
            </a:r>
            <a:endParaRPr lang="en-US" sz="1400" dirty="0"/>
          </a:p>
        </p:txBody>
      </p:sp>
      <p:sp>
        <p:nvSpPr>
          <p:cNvPr id="94" name="Right Arrow 93"/>
          <p:cNvSpPr/>
          <p:nvPr/>
        </p:nvSpPr>
        <p:spPr bwMode="auto">
          <a:xfrm>
            <a:off x="4412512" y="2132318"/>
            <a:ext cx="606055" cy="281273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ight Arrow 94"/>
          <p:cNvSpPr/>
          <p:nvPr/>
        </p:nvSpPr>
        <p:spPr bwMode="auto">
          <a:xfrm>
            <a:off x="4412512" y="4932645"/>
            <a:ext cx="606055" cy="281273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422" y="137201"/>
            <a:ext cx="8505825" cy="115721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 for Application of PCP: </a:t>
            </a:r>
          </a:p>
          <a:p>
            <a:r>
              <a:rPr lang="en-US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Dry-Down of a Tool Chamber</a:t>
            </a:r>
            <a:endParaRPr lang="en-US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60832"/>
              </p:ext>
            </p:extLst>
          </p:nvPr>
        </p:nvGraphicFramePr>
        <p:xfrm>
          <a:off x="381000" y="1365811"/>
          <a:ext cx="4495801" cy="531759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801295"/>
                <a:gridCol w="1694506"/>
              </a:tblGrid>
              <a:tr h="3798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Parameters</a:t>
                      </a:r>
                      <a:r>
                        <a:rPr lang="en-US" sz="18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EPSS distribution line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Length  of Main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5 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Length of Lateral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 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Purge gas concentration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0.2ppb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Initial surface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concentration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1E-6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mol</a:t>
                      </a:r>
                      <a:r>
                        <a:rPr lang="en-US" sz="1400" b="1" u="none" strike="noStrike" dirty="0" smtClean="0">
                          <a:effectLst/>
                        </a:rPr>
                        <a:t>/m^2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Surface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capacity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1.06E-6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mol</a:t>
                      </a:r>
                      <a:r>
                        <a:rPr lang="en-US" sz="1400" b="1" u="none" strike="noStrike" dirty="0" smtClean="0">
                          <a:effectLst/>
                        </a:rPr>
                        <a:t>/m^2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Lower operating pressure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148000 Pa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Higher operating pressure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640000 Pa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Time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in low-pressure stage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10 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Time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in high-pressure stage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15 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Depressurization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40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Adsorption rate constant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500 m^3/(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mol</a:t>
                      </a:r>
                      <a:r>
                        <a:rPr lang="en-US" sz="1400" b="1" u="none" strike="noStrike" dirty="0" smtClean="0">
                          <a:effectLst/>
                        </a:rPr>
                        <a:t>*s)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Desorption rate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constant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</a:rPr>
                        <a:t>0.05 </a:t>
                      </a:r>
                      <a:r>
                        <a:rPr lang="en-US" sz="1400" b="1" u="none" strike="noStrike" dirty="0" smtClean="0">
                          <a:effectLst/>
                        </a:rPr>
                        <a:t>1/s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Orifice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loss coefficient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1E6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989599" y="3429000"/>
            <a:ext cx="4002001" cy="3066715"/>
            <a:chOff x="2259728" y="1806575"/>
            <a:chExt cx="4598272" cy="3684290"/>
          </a:xfrm>
        </p:grpSpPr>
        <p:grpSp>
          <p:nvGrpSpPr>
            <p:cNvPr id="14" name="Group 13"/>
            <p:cNvGrpSpPr/>
            <p:nvPr/>
          </p:nvGrpSpPr>
          <p:grpSpPr>
            <a:xfrm>
              <a:off x="2286000" y="1806575"/>
              <a:ext cx="4572000" cy="3684290"/>
              <a:chOff x="2286000" y="1806575"/>
              <a:chExt cx="4572000" cy="3684290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1806575"/>
                <a:ext cx="4572000" cy="274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3136557" y="1828800"/>
                <a:ext cx="0" cy="289560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5181600" y="1905000"/>
                <a:ext cx="0" cy="312420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5684874" y="1905000"/>
                <a:ext cx="0" cy="281940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2819400" y="4728681"/>
                <a:ext cx="8719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Valve close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333724" y="5029200"/>
                <a:ext cx="1381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Valve open</a:t>
                </a:r>
              </a:p>
              <a:p>
                <a:r>
                  <a:rPr lang="en-US" sz="1200" dirty="0" smtClean="0"/>
                  <a:t>(reduced flow rate)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4713767"/>
                <a:ext cx="8703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Valve open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229598" y="4288741"/>
              <a:ext cx="73449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Time (s)</a:t>
              </a:r>
              <a:endParaRPr lang="en-US" sz="13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864235" y="3130406"/>
              <a:ext cx="1083374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Pressure (Pa)</a:t>
              </a:r>
              <a:endParaRPr lang="en-US" sz="13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10200" y="1668406"/>
            <a:ext cx="3078788" cy="1379593"/>
            <a:chOff x="685800" y="2627480"/>
            <a:chExt cx="2286000" cy="110632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85800" y="2942579"/>
              <a:ext cx="228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28800" y="2971800"/>
              <a:ext cx="0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6200000">
              <a:off x="1383748" y="3214299"/>
              <a:ext cx="606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Lateral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11548" y="2627480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Main section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4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711" y="213087"/>
            <a:ext cx="85999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Simulator Validation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9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1" y="1066800"/>
            <a:ext cx="8581697" cy="556259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2711" y="213087"/>
            <a:ext cx="85999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Surface Cleaning – PCP vs SSP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0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11" y="213087"/>
            <a:ext cx="859999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altLang="zh-CN" sz="32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Velocity profile – PCP vs SSP</a:t>
            </a:r>
            <a:endParaRPr lang="en-US" altLang="zh-CN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3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  <a:tileRect/>
        </a:gradFill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1148</Words>
  <Application>Microsoft Office PowerPoint</Application>
  <PresentationFormat>On-screen Show (4:3)</PresentationFormat>
  <Paragraphs>245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 Cyclic Purge (PCP)   for Purging Tool Chambers</vt:lpstr>
      <vt:lpstr>PowerPoint Presentation</vt:lpstr>
      <vt:lpstr>Conventional Steady State Purge (SSP)</vt:lpstr>
      <vt:lpstr>Conventional Steady State Purge (SSP)</vt:lpstr>
      <vt:lpstr>Conventional Steady State Purge (SSP)</vt:lpstr>
      <vt:lpstr>Pressure Cyclic Purge (PCP) </vt:lpstr>
      <vt:lpstr>Overall Chamber Cleaning Profiles</vt:lpstr>
      <vt:lpstr>Surface Cleaning:  PCP vs SSP</vt:lpstr>
      <vt:lpstr>PCP Simulation</vt:lpstr>
      <vt:lpstr>PCP Simulation</vt:lpstr>
      <vt:lpstr>Purge Time Saving by PCP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Jhothiraman, Jivaan Kishore - (jivaankj)</dc:creator>
  <cp:lastModifiedBy>Karen McClure</cp:lastModifiedBy>
  <cp:revision>74</cp:revision>
  <dcterms:created xsi:type="dcterms:W3CDTF">2006-08-16T00:00:00Z</dcterms:created>
  <dcterms:modified xsi:type="dcterms:W3CDTF">2015-01-07T22:46:04Z</dcterms:modified>
</cp:coreProperties>
</file>